
<file path=[Content_Types].xml><?xml version="1.0" encoding="utf-8"?>
<Types xmlns="http://schemas.openxmlformats.org/package/2006/content-types">
  <Default Extension="wmf" ContentType="image/x-wmf"/>
  <Default Extension="png" ContentType="image/png"/>
  <Default Extension="jpg" ContentType="image/jpeg"/>
  <Default Extension="jpeg" ContentType="image/jpeg"/>
  <Default Extension="xml" ContentType="application/xml"/>
  <Default Extension="rels" ContentType="application/vnd.openxmlformats-package.relationships+xml"/>
  <Default Extension="bin" ContentType="application/vnd.openxmlformats-officedocument.oleObject"/>
  <Override PartName="/ppt/slides/slide17.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6.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Layouts/slideLayout16.xml" ContentType="application/vnd.openxmlformats-officedocument.presentationml.slideLayout+xml"/>
  <Override PartName="/ppt/slides/slide2.xml" ContentType="application/vnd.openxmlformats-officedocument.presentationml.slide+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s/slide18.xml" ContentType="application/vnd.openxmlformats-officedocument.presentationml.slide+xml"/>
  <Override PartName="/ppt/slideLayouts/slideLayout10.xml" ContentType="application/vnd.openxmlformats-officedocument.presentationml.slideLayout+xml"/>
  <Override PartName="/ppt/slideLayouts/slideLayout4.xml" ContentType="application/vnd.openxmlformats-officedocument.presentationml.slideLayout+xml"/>
  <Override PartName="/ppt/slideLayouts/slideLayout11.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xml" ContentType="application/vnd.openxmlformats-officedocument.presentationml.slideLayout+xml"/>
  <Override PartName="/ppt/slides/slide22.xml" ContentType="application/vnd.openxmlformats-officedocument.presentationml.slide+xml"/>
  <Override PartName="/ppt/slides/slide8.xml" ContentType="application/vnd.openxmlformats-officedocument.presentationml.slide+xml"/>
  <Override PartName="/ppt/slideLayouts/slideLayout6.xml" ContentType="application/vnd.openxmlformats-officedocument.presentationml.slideLayout+xml"/>
  <Override PartName="/docProps/app.xml" ContentType="application/vnd.openxmlformats-officedocument.extended-properties+xml"/>
  <Override PartName="/ppt/slideLayouts/slideLayout5.xml" ContentType="application/vnd.openxmlformats-officedocument.presentationml.slideLayout+xml"/>
  <Override PartName="/ppt/slides/slide21.xml" ContentType="application/vnd.openxmlformats-officedocument.presentationml.slide+xml"/>
  <Override PartName="/docProps/core.xml" ContentType="application/vnd.openxmlformats-package.core-properties+xml"/>
  <Override PartName="/ppt/slides/slide4.xml" ContentType="application/vnd.openxmlformats-officedocument.presentationml.slide+xml"/>
  <Override PartName="/ppt/slides/slide19.xml" ContentType="application/vnd.openxmlformats-officedocument.presentationml.slide+xml"/>
  <Override PartName="/ppt/viewProps.xml" ContentType="application/vnd.openxmlformats-officedocument.presentationml.viewProps+xml"/>
  <Override PartName="/ppt/slides/slide11.xml" ContentType="application/vnd.openxmlformats-officedocument.presentationml.slide+xml"/>
  <Override PartName="/ppt/presProps.xml" ContentType="application/vnd.openxmlformats-officedocument.presentationml.presProps+xml"/>
  <Override PartName="/ppt/slides/slide7.xml" ContentType="application/vnd.openxmlformats-officedocument.presentationml.slide+xml"/>
  <Override PartName="/ppt/slideMasters/slideMaster1.xml" ContentType="application/vnd.openxmlformats-officedocument.presentationml.slideMaster+xml"/>
  <Override PartName="/ppt/slides/slide5.xml" ContentType="application/vnd.openxmlformats-officedocument.presentationml.slide+xml"/>
  <Override PartName="/ppt/tableStyles.xml" ContentType="application/vnd.openxmlformats-officedocument.presentationml.tableStyles+xml"/>
  <Override PartName="/ppt/presentation.xml" ContentType="application/vnd.openxmlformats-officedocument.presentationml.presentation.main+xml"/>
  <Override PartName="/ppt/theme/theme1.xml" ContentType="application/vnd.openxmlformats-officedocument.theme+xml"/>
  <Override PartName="/docProps/custom.xml" ContentType="application/vnd.openxmlformats-officedocument.custom-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1" Type="http://schemas.openxmlformats.org/officeDocument/2006/relationships/officeDocument" Target="ppt/presentation.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SpecialPlsOnTitleSld="0">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24384000" cy="13716000"/>
  <p:notesSz cx="24384000" cy="13716000"/>
  <p:defaultTextStyle>
    <a:defPPr marL="0" marR="0" indent="0" algn="l" defTabSz="914400">
      <a:lnSpc>
        <a:spcPct val="100000"/>
      </a:lnSpc>
      <a:spcBef>
        <a:spcPts val="0"/>
      </a:spcBef>
      <a:spcAft>
        <a:spcPts val="0"/>
      </a:spcAft>
      <a:buClrTx/>
      <a:buSzTx/>
      <a:buFontTx/>
      <a:buNone/>
      <a:defRPr sz="1800" b="0" i="0" u="none" strike="noStrike" cap="none" spc="0">
        <a:ln>
          <a:noFill/>
        </a:ln>
        <a:solidFill>
          <a:srgbClr val="000000"/>
        </a:solidFill>
      </a:defRPr>
    </a:defPPr>
    <a:lvl1pPr marL="0" marR="0" indent="0" algn="ctr" defTabSz="2438338">
      <a:lnSpc>
        <a:spcPct val="100000"/>
      </a:lnSpc>
      <a:spcBef>
        <a:spcPts val="0"/>
      </a:spcBef>
      <a:spcAft>
        <a:spcPts val="0"/>
      </a:spcAft>
      <a:buClrTx/>
      <a:buSzTx/>
      <a:buFontTx/>
      <a:buNone/>
      <a:defRPr sz="2400" b="0" i="0" u="none" strike="noStrike" cap="none" spc="0">
        <a:ln>
          <a:noFill/>
        </a:ln>
        <a:solidFill>
          <a:srgbClr val="5E5E5E"/>
        </a:solidFill>
        <a:latin typeface="+mn-lt"/>
        <a:ea typeface="+mn-ea"/>
        <a:cs typeface="+mn-cs"/>
      </a:defRPr>
    </a:lvl1pPr>
    <a:lvl2pPr marL="0" marR="0" indent="457200" algn="ctr" defTabSz="2438338">
      <a:lnSpc>
        <a:spcPct val="100000"/>
      </a:lnSpc>
      <a:spcBef>
        <a:spcPts val="0"/>
      </a:spcBef>
      <a:spcAft>
        <a:spcPts val="0"/>
      </a:spcAft>
      <a:buClrTx/>
      <a:buSzTx/>
      <a:buFontTx/>
      <a:buNone/>
      <a:defRPr sz="2400" b="0" i="0" u="none" strike="noStrike" cap="none" spc="0">
        <a:ln>
          <a:noFill/>
        </a:ln>
        <a:solidFill>
          <a:srgbClr val="5E5E5E"/>
        </a:solidFill>
        <a:latin typeface="+mn-lt"/>
        <a:ea typeface="+mn-ea"/>
        <a:cs typeface="+mn-cs"/>
      </a:defRPr>
    </a:lvl2pPr>
    <a:lvl3pPr marL="0" marR="0" indent="914400" algn="ctr" defTabSz="2438338">
      <a:lnSpc>
        <a:spcPct val="100000"/>
      </a:lnSpc>
      <a:spcBef>
        <a:spcPts val="0"/>
      </a:spcBef>
      <a:spcAft>
        <a:spcPts val="0"/>
      </a:spcAft>
      <a:buClrTx/>
      <a:buSzTx/>
      <a:buFontTx/>
      <a:buNone/>
      <a:defRPr sz="2400" b="0" i="0" u="none" strike="noStrike" cap="none" spc="0">
        <a:ln>
          <a:noFill/>
        </a:ln>
        <a:solidFill>
          <a:srgbClr val="5E5E5E"/>
        </a:solidFill>
        <a:latin typeface="+mn-lt"/>
        <a:ea typeface="+mn-ea"/>
        <a:cs typeface="+mn-cs"/>
      </a:defRPr>
    </a:lvl3pPr>
    <a:lvl4pPr marL="0" marR="0" indent="1371600" algn="ctr" defTabSz="2438338">
      <a:lnSpc>
        <a:spcPct val="100000"/>
      </a:lnSpc>
      <a:spcBef>
        <a:spcPts val="0"/>
      </a:spcBef>
      <a:spcAft>
        <a:spcPts val="0"/>
      </a:spcAft>
      <a:buClrTx/>
      <a:buSzTx/>
      <a:buFontTx/>
      <a:buNone/>
      <a:defRPr sz="2400" b="0" i="0" u="none" strike="noStrike" cap="none" spc="0">
        <a:ln>
          <a:noFill/>
        </a:ln>
        <a:solidFill>
          <a:srgbClr val="5E5E5E"/>
        </a:solidFill>
        <a:latin typeface="+mn-lt"/>
        <a:ea typeface="+mn-ea"/>
        <a:cs typeface="+mn-cs"/>
      </a:defRPr>
    </a:lvl4pPr>
    <a:lvl5pPr marL="0" marR="0" indent="1828800" algn="ctr" defTabSz="2438338">
      <a:lnSpc>
        <a:spcPct val="100000"/>
      </a:lnSpc>
      <a:spcBef>
        <a:spcPts val="0"/>
      </a:spcBef>
      <a:spcAft>
        <a:spcPts val="0"/>
      </a:spcAft>
      <a:buClrTx/>
      <a:buSzTx/>
      <a:buFontTx/>
      <a:buNone/>
      <a:defRPr sz="2400" b="0" i="0" u="none" strike="noStrike" cap="none" spc="0">
        <a:ln>
          <a:noFill/>
        </a:ln>
        <a:solidFill>
          <a:srgbClr val="5E5E5E"/>
        </a:solidFill>
        <a:latin typeface="+mn-lt"/>
        <a:ea typeface="+mn-ea"/>
        <a:cs typeface="+mn-cs"/>
      </a:defRPr>
    </a:lvl5pPr>
    <a:lvl6pPr marL="0" marR="0" indent="2286000" algn="ctr" defTabSz="2438338">
      <a:lnSpc>
        <a:spcPct val="100000"/>
      </a:lnSpc>
      <a:spcBef>
        <a:spcPts val="0"/>
      </a:spcBef>
      <a:spcAft>
        <a:spcPts val="0"/>
      </a:spcAft>
      <a:buClrTx/>
      <a:buSzTx/>
      <a:buFontTx/>
      <a:buNone/>
      <a:defRPr sz="2400" b="0" i="0" u="none" strike="noStrike" cap="none" spc="0">
        <a:ln>
          <a:noFill/>
        </a:ln>
        <a:solidFill>
          <a:srgbClr val="5E5E5E"/>
        </a:solidFill>
        <a:latin typeface="+mn-lt"/>
        <a:ea typeface="+mn-ea"/>
        <a:cs typeface="+mn-cs"/>
      </a:defRPr>
    </a:lvl6pPr>
    <a:lvl7pPr marL="0" marR="0" indent="2743200" algn="ctr" defTabSz="2438338">
      <a:lnSpc>
        <a:spcPct val="100000"/>
      </a:lnSpc>
      <a:spcBef>
        <a:spcPts val="0"/>
      </a:spcBef>
      <a:spcAft>
        <a:spcPts val="0"/>
      </a:spcAft>
      <a:buClrTx/>
      <a:buSzTx/>
      <a:buFontTx/>
      <a:buNone/>
      <a:defRPr sz="2400" b="0" i="0" u="none" strike="noStrike" cap="none" spc="0">
        <a:ln>
          <a:noFill/>
        </a:ln>
        <a:solidFill>
          <a:srgbClr val="5E5E5E"/>
        </a:solidFill>
        <a:latin typeface="+mn-lt"/>
        <a:ea typeface="+mn-ea"/>
        <a:cs typeface="+mn-cs"/>
      </a:defRPr>
    </a:lvl7pPr>
    <a:lvl8pPr marL="0" marR="0" indent="3200400" algn="ctr" defTabSz="2438338">
      <a:lnSpc>
        <a:spcPct val="100000"/>
      </a:lnSpc>
      <a:spcBef>
        <a:spcPts val="0"/>
      </a:spcBef>
      <a:spcAft>
        <a:spcPts val="0"/>
      </a:spcAft>
      <a:buClrTx/>
      <a:buSzTx/>
      <a:buFontTx/>
      <a:buNone/>
      <a:defRPr sz="2400" b="0" i="0" u="none" strike="noStrike" cap="none" spc="0">
        <a:ln>
          <a:noFill/>
        </a:ln>
        <a:solidFill>
          <a:srgbClr val="5E5E5E"/>
        </a:solidFill>
        <a:latin typeface="+mn-lt"/>
        <a:ea typeface="+mn-ea"/>
        <a:cs typeface="+mn-cs"/>
      </a:defRPr>
    </a:lvl8pPr>
    <a:lvl9pPr marL="0" marR="0" indent="3657600" algn="ctr" defTabSz="2438338">
      <a:lnSpc>
        <a:spcPct val="100000"/>
      </a:lnSpc>
      <a:spcBef>
        <a:spcPts val="0"/>
      </a:spcBef>
      <a:spcAft>
        <a:spcPts val="0"/>
      </a:spcAft>
      <a:buClrTx/>
      <a:buSzTx/>
      <a:buFontTx/>
      <a:buNone/>
      <a:defRPr sz="2400" b="0" i="0" u="none" strike="noStrike" cap="none" spc="0">
        <a:ln>
          <a:noFill/>
        </a:ln>
        <a:solidFill>
          <a:srgbClr val="5E5E5E"/>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236" y="-90"/>
      </p:cViewPr>
      <p:guideLst>
        <p:guide pos="2160" orient="horz"/>
        <p:guide pos="2880"/>
      </p:guideLst>
    </p:cSldViewPr>
  </p:slideViewPr>
  <p:notesTextViewPr>
    <p:cViewPr>
      <p:scale>
        <a:sx n="100" d="100"/>
        <a:sy n="100" d="100"/>
      </p:scale>
      <p:origin x="0" y="0"/>
    </p:cViewPr>
  </p:notesTextViewPr>
  <p:gridSpacing cx="72008" cy="72008"/>
</p:viewPr>
</file>

<file path=ppt/_rels/presentation.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theme" Target="theme/theme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presProps" Target="presProps.xml" /><Relationship Id="rId26" Type="http://schemas.openxmlformats.org/officeDocument/2006/relationships/tableStyles" Target="tableStyles.xml" /><Relationship Id="rId27" Type="http://schemas.openxmlformats.org/officeDocument/2006/relationships/viewProps" Target="viewProps.xml" /></Relationship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jpg"/></Relationships>
</file>

<file path=ppt/slideLayouts/_rels/slideLayout15.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 Id="rId3" Type="http://schemas.openxmlformats.org/officeDocument/2006/relationships/image" Target="../media/image4.png"/></Relationships>
</file>

<file path=ppt/slideLayouts/_rels/slideLayout1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0" showMasterPhAnim="0" type="title" userDrawn="1">
  <p:cSld name="Título">
    <p:spTree>
      <p:nvGrpSpPr>
        <p:cNvPr id="1" name="" hidden="0"/>
        <p:cNvGrpSpPr/>
        <p:nvPr isPhoto="0" userDrawn="0"/>
      </p:nvGrpSpPr>
      <p:grpSpPr bwMode="auto">
        <a:xfrm>
          <a:off x="0" y="0"/>
          <a:ext cx="0" cy="0"/>
          <a:chOff x="0" y="0"/>
          <a:chExt cx="0" cy="0"/>
        </a:xfrm>
      </p:grpSpPr>
      <p:sp>
        <p:nvSpPr>
          <p:cNvPr id="11" name="Autor y fecha" hidden="0"/>
          <p:cNvSpPr txBox="1">
            <a:spLocks noGrp="1"/>
          </p:cNvSpPr>
          <p:nvPr isPhoto="0" userDrawn="0">
            <p:ph type="body" sz="quarter" idx="21" hasCustomPrompt="1"/>
          </p:nvPr>
        </p:nvSpPr>
        <p:spPr bwMode="auto">
          <a:xfrm>
            <a:off x="1201340" y="11859862"/>
            <a:ext cx="21971003" cy="636979"/>
          </a:xfrm>
          <a:prstGeom prst="rect">
            <a:avLst/>
          </a:prstGeom>
        </p:spPr>
        <p:txBody>
          <a:bodyPr lIns="45719" tIns="45719" rIns="45719" bIns="45719"/>
          <a:lstStyle>
            <a:lvl1pPr marL="0" indent="0" defTabSz="825500">
              <a:lnSpc>
                <a:spcPct val="100000"/>
              </a:lnSpc>
              <a:spcBef>
                <a:spcPts val="0"/>
              </a:spcBef>
              <a:buSzTx/>
              <a:buNone/>
              <a:defRPr sz="3600" b="1"/>
            </a:lvl1pPr>
          </a:lstStyle>
          <a:p>
            <a:pPr>
              <a:defRPr/>
            </a:pPr>
            <a:r>
              <a:rPr/>
              <a:t>Autor y fecha</a:t>
            </a:r>
            <a:endParaRPr/>
          </a:p>
        </p:txBody>
      </p:sp>
      <p:sp>
        <p:nvSpPr>
          <p:cNvPr id="12" name="Título de presentación" hidden="0"/>
          <p:cNvSpPr txBox="1">
            <a:spLocks noGrp="1"/>
          </p:cNvSpPr>
          <p:nvPr isPhoto="0" userDrawn="0">
            <p:ph type="title" hasCustomPrompt="1"/>
          </p:nvPr>
        </p:nvSpPr>
        <p:spPr bwMode="auto">
          <a:xfrm>
            <a:off x="1206496" y="2574991"/>
            <a:ext cx="21971004" cy="4648201"/>
          </a:xfrm>
          <a:prstGeom prst="rect">
            <a:avLst/>
          </a:prstGeom>
        </p:spPr>
        <p:txBody>
          <a:bodyPr anchor="b"/>
          <a:lstStyle>
            <a:lvl1pPr>
              <a:defRPr sz="11600" spc="-231"/>
            </a:lvl1pPr>
          </a:lstStyle>
          <a:p>
            <a:pPr>
              <a:defRPr/>
            </a:pPr>
            <a:r>
              <a:rPr/>
              <a:t>Título de presentación</a:t>
            </a:r>
            <a:endParaRPr/>
          </a:p>
        </p:txBody>
      </p:sp>
      <p:sp>
        <p:nvSpPr>
          <p:cNvPr id="13" name="Nivel de texto 1…" hidden="0"/>
          <p:cNvSpPr txBox="1">
            <a:spLocks noGrp="1"/>
          </p:cNvSpPr>
          <p:nvPr isPhoto="0" userDrawn="0">
            <p:ph type="body" sz="quarter" idx="1" hasCustomPrompt="1"/>
          </p:nvPr>
        </p:nvSpPr>
        <p:spPr bwMode="auto">
          <a:xfrm>
            <a:off x="1201342" y="7223190"/>
            <a:ext cx="21971001" cy="1905001"/>
          </a:xfrm>
          <a:prstGeom prst="rect">
            <a:avLst/>
          </a:prstGeom>
        </p:spPr>
        <p:txBody>
          <a:bodyPr/>
          <a:lstStyle>
            <a:lvl1pPr marL="0" indent="0" defTabSz="825500">
              <a:lnSpc>
                <a:spcPct val="100000"/>
              </a:lnSpc>
              <a:spcBef>
                <a:spcPts val="0"/>
              </a:spcBef>
              <a:buSzTx/>
              <a:buNone/>
              <a:defRPr sz="5500" b="1"/>
            </a:lvl1pPr>
            <a:lvl2pPr marL="0" indent="457200" defTabSz="825500">
              <a:lnSpc>
                <a:spcPct val="100000"/>
              </a:lnSpc>
              <a:spcBef>
                <a:spcPts val="0"/>
              </a:spcBef>
              <a:buSzTx/>
              <a:buNone/>
              <a:defRPr sz="5500" b="1"/>
            </a:lvl2pPr>
            <a:lvl3pPr marL="0" indent="914400" defTabSz="825500">
              <a:lnSpc>
                <a:spcPct val="100000"/>
              </a:lnSpc>
              <a:spcBef>
                <a:spcPts val="0"/>
              </a:spcBef>
              <a:buSzTx/>
              <a:buNone/>
              <a:defRPr sz="5500" b="1"/>
            </a:lvl3pPr>
            <a:lvl4pPr marL="0" indent="1371600" defTabSz="825500">
              <a:lnSpc>
                <a:spcPct val="100000"/>
              </a:lnSpc>
              <a:spcBef>
                <a:spcPts val="0"/>
              </a:spcBef>
              <a:buSzTx/>
              <a:buNone/>
              <a:defRPr sz="5500" b="1"/>
            </a:lvl4pPr>
            <a:lvl5pPr marL="0" indent="1828800" defTabSz="825500">
              <a:lnSpc>
                <a:spcPct val="100000"/>
              </a:lnSpc>
              <a:spcBef>
                <a:spcPts val="0"/>
              </a:spcBef>
              <a:buSzTx/>
              <a:buNone/>
              <a:defRPr sz="5500" b="1"/>
            </a:lvl5pPr>
          </a:lstStyle>
          <a:p>
            <a:pPr>
              <a:defRPr/>
            </a:pPr>
            <a:r>
              <a:rPr/>
              <a:t>Subtítulo de presentación</a:t>
            </a:r>
            <a:endParaRPr/>
          </a:p>
          <a:p>
            <a:pPr lvl="1">
              <a:defRPr/>
            </a:pPr>
            <a:endParaRPr/>
          </a:p>
          <a:p>
            <a:pPr lvl="2">
              <a:defRPr/>
            </a:pPr>
            <a:endParaRPr/>
          </a:p>
          <a:p>
            <a:pPr lvl="3">
              <a:defRPr/>
            </a:pPr>
            <a:endParaRPr/>
          </a:p>
          <a:p>
            <a:pPr lvl="4">
              <a:defRPr/>
            </a:pPr>
            <a:endParaRPr/>
          </a:p>
        </p:txBody>
      </p:sp>
      <p:sp>
        <p:nvSpPr>
          <p:cNvPr id="14" name="Número de diapositiva" hidden="0"/>
          <p:cNvSpPr txBox="1">
            <a:spLocks noGrp="1"/>
          </p:cNvSpPr>
          <p:nvPr isPhoto="0" userDrawn="0">
            <p:ph type="sldNum" sz="quarter" idx="2" hasCustomPrompt="0"/>
          </p:nvPr>
        </p:nvSpPr>
        <p:spPr bwMode="auto">
          <a:prstGeom prst="rect">
            <a:avLst/>
          </a:prstGeom>
        </p:spPr>
        <p:txBody>
          <a:bodyPr/>
          <a:lstStyle/>
          <a:p>
            <a:pPr>
              <a:defRPr/>
            </a:pPr>
            <a:fld id="{86CB4B4D-7CA3-9044-876B-883B54F8677D}" type="slidenum">
              <a:rPr/>
              <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0" showMasterPhAnim="0" type="tx" userDrawn="1">
  <p:cSld name="Hecho (grande)">
    <p:spTree>
      <p:nvGrpSpPr>
        <p:cNvPr id="1" name="" hidden="0"/>
        <p:cNvGrpSpPr/>
        <p:nvPr isPhoto="0" userDrawn="0"/>
      </p:nvGrpSpPr>
      <p:grpSpPr bwMode="auto">
        <a:xfrm>
          <a:off x="0" y="0"/>
          <a:ext cx="0" cy="0"/>
          <a:chOff x="0" y="0"/>
          <a:chExt cx="0" cy="0"/>
        </a:xfrm>
      </p:grpSpPr>
      <p:sp>
        <p:nvSpPr>
          <p:cNvPr id="106" name="Nivel de texto 1…" hidden="0"/>
          <p:cNvSpPr txBox="1">
            <a:spLocks noGrp="1"/>
          </p:cNvSpPr>
          <p:nvPr isPhoto="0" userDrawn="0">
            <p:ph type="body" idx="1" hasCustomPrompt="1"/>
          </p:nvPr>
        </p:nvSpPr>
        <p:spPr bwMode="auto">
          <a:xfrm>
            <a:off x="1206500" y="1075927"/>
            <a:ext cx="21971000" cy="7241583"/>
          </a:xfrm>
          <a:prstGeom prst="rect">
            <a:avLst/>
          </a:prstGeom>
        </p:spPr>
        <p:txBody>
          <a:bodyPr anchor="b"/>
          <a:lstStyle>
            <a:lvl1pPr marL="0" indent="0" algn="ctr">
              <a:lnSpc>
                <a:spcPct val="80000"/>
              </a:lnSpc>
              <a:spcBef>
                <a:spcPts val="0"/>
              </a:spcBef>
              <a:buSzTx/>
              <a:buNone/>
              <a:defRPr sz="25000" b="1" spc="-250"/>
            </a:lvl1pPr>
            <a:lvl2pPr marL="0" indent="457200" algn="ctr">
              <a:lnSpc>
                <a:spcPct val="80000"/>
              </a:lnSpc>
              <a:spcBef>
                <a:spcPts val="0"/>
              </a:spcBef>
              <a:buSzTx/>
              <a:buNone/>
              <a:defRPr sz="25000" b="1" spc="-250"/>
            </a:lvl2pPr>
            <a:lvl3pPr marL="0" indent="914400" algn="ctr">
              <a:lnSpc>
                <a:spcPct val="80000"/>
              </a:lnSpc>
              <a:spcBef>
                <a:spcPts val="0"/>
              </a:spcBef>
              <a:buSzTx/>
              <a:buNone/>
              <a:defRPr sz="25000" b="1" spc="-250"/>
            </a:lvl3pPr>
            <a:lvl4pPr marL="0" indent="1371600" algn="ctr">
              <a:lnSpc>
                <a:spcPct val="80000"/>
              </a:lnSpc>
              <a:spcBef>
                <a:spcPts val="0"/>
              </a:spcBef>
              <a:buSzTx/>
              <a:buNone/>
              <a:defRPr sz="25000" b="1" spc="-250"/>
            </a:lvl4pPr>
            <a:lvl5pPr marL="0" indent="1828800" algn="ctr">
              <a:lnSpc>
                <a:spcPct val="80000"/>
              </a:lnSpc>
              <a:spcBef>
                <a:spcPts val="0"/>
              </a:spcBef>
              <a:buSzTx/>
              <a:buNone/>
              <a:defRPr sz="25000" b="1" spc="-250"/>
            </a:lvl5pPr>
          </a:lstStyle>
          <a:p>
            <a:pPr>
              <a:defRPr/>
            </a:pPr>
            <a:r>
              <a:rPr/>
              <a:t>100%</a:t>
            </a:r>
            <a:endParaRPr/>
          </a:p>
          <a:p>
            <a:pPr lvl="1">
              <a:defRPr/>
            </a:pPr>
            <a:endParaRPr/>
          </a:p>
          <a:p>
            <a:pPr lvl="2">
              <a:defRPr/>
            </a:pPr>
            <a:endParaRPr/>
          </a:p>
          <a:p>
            <a:pPr lvl="3">
              <a:defRPr/>
            </a:pPr>
            <a:endParaRPr/>
          </a:p>
          <a:p>
            <a:pPr lvl="4">
              <a:defRPr/>
            </a:pPr>
            <a:endParaRPr/>
          </a:p>
        </p:txBody>
      </p:sp>
      <p:sp>
        <p:nvSpPr>
          <p:cNvPr id="107" name="Información del hecho" hidden="0"/>
          <p:cNvSpPr txBox="1">
            <a:spLocks noGrp="1"/>
          </p:cNvSpPr>
          <p:nvPr isPhoto="0" userDrawn="0">
            <p:ph type="body" sz="quarter" idx="21" hasCustomPrompt="1"/>
          </p:nvPr>
        </p:nvSpPr>
        <p:spPr bwMode="auto">
          <a:xfrm>
            <a:off x="1206500" y="8262180"/>
            <a:ext cx="21971000" cy="934780"/>
          </a:xfrm>
          <a:prstGeom prst="rect">
            <a:avLst/>
          </a:prstGeom>
        </p:spPr>
        <p:txBody>
          <a:bodyPr lIns="45719" tIns="45719" rIns="45719" bIns="45719"/>
          <a:lstStyle>
            <a:lvl1pPr marL="0" indent="0" algn="ctr" defTabSz="825500">
              <a:lnSpc>
                <a:spcPct val="100000"/>
              </a:lnSpc>
              <a:spcBef>
                <a:spcPts val="0"/>
              </a:spcBef>
              <a:buSzTx/>
              <a:buNone/>
              <a:defRPr sz="5500" b="1"/>
            </a:lvl1pPr>
          </a:lstStyle>
          <a:p>
            <a:pPr>
              <a:defRPr/>
            </a:pPr>
            <a:r>
              <a:rPr/>
              <a:t>Información del hecho</a:t>
            </a:r>
            <a:endParaRPr/>
          </a:p>
        </p:txBody>
      </p:sp>
      <p:sp>
        <p:nvSpPr>
          <p:cNvPr id="108" name="Número de diapositiva" hidden="0"/>
          <p:cNvSpPr txBox="1">
            <a:spLocks noGrp="1"/>
          </p:cNvSpPr>
          <p:nvPr isPhoto="0" userDrawn="0">
            <p:ph type="sldNum" sz="quarter" idx="2" hasCustomPrompt="0"/>
          </p:nvPr>
        </p:nvSpPr>
        <p:spPr bwMode="auto">
          <a:prstGeom prst="rect">
            <a:avLst/>
          </a:prstGeom>
        </p:spPr>
        <p:txBody>
          <a:bodyPr/>
          <a:lstStyle/>
          <a:p>
            <a:pPr>
              <a:defRPr/>
            </a:pPr>
            <a:fld id="{86CB4B4D-7CA3-9044-876B-883B54F8677D}" type="slidenum">
              <a:rPr/>
              <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0" showMasterPhAnim="0" type="tx" userDrawn="1">
  <p:cSld name="Cita">
    <p:spTree>
      <p:nvGrpSpPr>
        <p:cNvPr id="1" name="" hidden="0"/>
        <p:cNvGrpSpPr/>
        <p:nvPr isPhoto="0" userDrawn="0"/>
      </p:nvGrpSpPr>
      <p:grpSpPr bwMode="auto">
        <a:xfrm>
          <a:off x="0" y="0"/>
          <a:ext cx="0" cy="0"/>
          <a:chOff x="0" y="0"/>
          <a:chExt cx="0" cy="0"/>
        </a:xfrm>
      </p:grpSpPr>
      <p:sp>
        <p:nvSpPr>
          <p:cNvPr id="115" name="Atribución" hidden="0"/>
          <p:cNvSpPr txBox="1">
            <a:spLocks noGrp="1"/>
          </p:cNvSpPr>
          <p:nvPr isPhoto="0" userDrawn="0">
            <p:ph type="body" sz="quarter" idx="21" hasCustomPrompt="1"/>
          </p:nvPr>
        </p:nvSpPr>
        <p:spPr bwMode="auto">
          <a:xfrm>
            <a:off x="2430025" y="10675453"/>
            <a:ext cx="20200052" cy="636979"/>
          </a:xfrm>
          <a:prstGeom prst="rect">
            <a:avLst/>
          </a:prstGeom>
        </p:spPr>
        <p:txBody>
          <a:bodyPr lIns="45719" tIns="45719" rIns="45719" bIns="45719"/>
          <a:lstStyle>
            <a:lvl1pPr marL="0" indent="0" defTabSz="825500">
              <a:lnSpc>
                <a:spcPct val="100000"/>
              </a:lnSpc>
              <a:spcBef>
                <a:spcPts val="0"/>
              </a:spcBef>
              <a:buSzTx/>
              <a:buNone/>
              <a:defRPr sz="3600" b="1"/>
            </a:lvl1pPr>
          </a:lstStyle>
          <a:p>
            <a:pPr>
              <a:defRPr/>
            </a:pPr>
            <a:r>
              <a:rPr/>
              <a:t>Atribución</a:t>
            </a:r>
            <a:endParaRPr/>
          </a:p>
        </p:txBody>
      </p:sp>
      <p:sp>
        <p:nvSpPr>
          <p:cNvPr id="116" name="Nivel de texto 1…" hidden="0"/>
          <p:cNvSpPr txBox="1">
            <a:spLocks noGrp="1"/>
          </p:cNvSpPr>
          <p:nvPr isPhoto="0" userDrawn="0">
            <p:ph type="body" sz="half" idx="1" hasCustomPrompt="1"/>
          </p:nvPr>
        </p:nvSpPr>
        <p:spPr bwMode="auto">
          <a:xfrm>
            <a:off x="1753923" y="4939860"/>
            <a:ext cx="20876154" cy="3836280"/>
          </a:xfrm>
          <a:prstGeom prst="rect">
            <a:avLst/>
          </a:prstGeom>
        </p:spPr>
        <p:txBody>
          <a:bodyPr/>
          <a:lstStyle>
            <a:lvl1pPr marL="638923" indent="-469900">
              <a:spcBef>
                <a:spcPts val="0"/>
              </a:spcBef>
              <a:buSzTx/>
              <a:buNone/>
              <a:defRPr sz="8500" spc="-170">
                <a:latin typeface="Helvetica Neue Medium"/>
                <a:ea typeface="Helvetica Neue Medium"/>
                <a:cs typeface="Helvetica Neue Medium"/>
              </a:defRPr>
            </a:lvl1pPr>
            <a:lvl2pPr marL="638923" indent="-12700">
              <a:spcBef>
                <a:spcPts val="0"/>
              </a:spcBef>
              <a:buSzTx/>
              <a:buNone/>
              <a:defRPr sz="8500" spc="-170">
                <a:latin typeface="Helvetica Neue Medium"/>
                <a:ea typeface="Helvetica Neue Medium"/>
                <a:cs typeface="Helvetica Neue Medium"/>
              </a:defRPr>
            </a:lvl2pPr>
            <a:lvl3pPr marL="638923" indent="444500">
              <a:spcBef>
                <a:spcPts val="0"/>
              </a:spcBef>
              <a:buSzTx/>
              <a:buNone/>
              <a:defRPr sz="8500" spc="-170">
                <a:latin typeface="Helvetica Neue Medium"/>
                <a:ea typeface="Helvetica Neue Medium"/>
                <a:cs typeface="Helvetica Neue Medium"/>
              </a:defRPr>
            </a:lvl3pPr>
            <a:lvl4pPr marL="638923" indent="901700">
              <a:spcBef>
                <a:spcPts val="0"/>
              </a:spcBef>
              <a:buSzTx/>
              <a:buNone/>
              <a:defRPr sz="8500" spc="-170">
                <a:latin typeface="Helvetica Neue Medium"/>
                <a:ea typeface="Helvetica Neue Medium"/>
                <a:cs typeface="Helvetica Neue Medium"/>
              </a:defRPr>
            </a:lvl4pPr>
            <a:lvl5pPr marL="638923" indent="1358900">
              <a:spcBef>
                <a:spcPts val="0"/>
              </a:spcBef>
              <a:buSzTx/>
              <a:buNone/>
              <a:defRPr sz="8500" spc="-170">
                <a:latin typeface="Helvetica Neue Medium"/>
                <a:ea typeface="Helvetica Neue Medium"/>
                <a:cs typeface="Helvetica Neue Medium"/>
              </a:defRPr>
            </a:lvl5pPr>
          </a:lstStyle>
          <a:p>
            <a:pPr>
              <a:defRPr/>
            </a:pPr>
            <a:r>
              <a:rPr/>
              <a:t>“Frase celebre”</a:t>
            </a:r>
            <a:endParaRPr/>
          </a:p>
          <a:p>
            <a:pPr lvl="1">
              <a:defRPr/>
            </a:pPr>
            <a:endParaRPr/>
          </a:p>
          <a:p>
            <a:pPr lvl="2">
              <a:defRPr/>
            </a:pPr>
            <a:endParaRPr/>
          </a:p>
          <a:p>
            <a:pPr lvl="3">
              <a:defRPr/>
            </a:pPr>
            <a:endParaRPr/>
          </a:p>
          <a:p>
            <a:pPr lvl="4">
              <a:defRPr/>
            </a:pPr>
            <a:endParaRPr/>
          </a:p>
        </p:txBody>
      </p:sp>
      <p:sp>
        <p:nvSpPr>
          <p:cNvPr id="117" name="Número de diapositiva" hidden="0"/>
          <p:cNvSpPr txBox="1">
            <a:spLocks noGrp="1"/>
          </p:cNvSpPr>
          <p:nvPr isPhoto="0" userDrawn="0">
            <p:ph type="sldNum" sz="quarter" idx="2" hasCustomPrompt="0"/>
          </p:nvPr>
        </p:nvSpPr>
        <p:spPr bwMode="auto">
          <a:prstGeom prst="rect">
            <a:avLst/>
          </a:prstGeom>
        </p:spPr>
        <p:txBody>
          <a:bodyPr/>
          <a:lstStyle/>
          <a:p>
            <a:pPr>
              <a:defRPr/>
            </a:pPr>
            <a:fld id="{86CB4B4D-7CA3-9044-876B-883B54F8677D}" type="slidenum">
              <a:rPr/>
              <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0" showMasterPhAnim="0" type="tx" userDrawn="1">
  <p:cSld name="3 fotos">
    <p:spTree>
      <p:nvGrpSpPr>
        <p:cNvPr id="1" name="" hidden="0"/>
        <p:cNvGrpSpPr/>
        <p:nvPr isPhoto="0" userDrawn="0"/>
      </p:nvGrpSpPr>
      <p:grpSpPr bwMode="auto">
        <a:xfrm>
          <a:off x="0" y="0"/>
          <a:ext cx="0" cy="0"/>
          <a:chOff x="0" y="0"/>
          <a:chExt cx="0" cy="0"/>
        </a:xfrm>
      </p:grpSpPr>
      <p:sp>
        <p:nvSpPr>
          <p:cNvPr id="124" name="Imagen" hidden="0"/>
          <p:cNvSpPr>
            <a:spLocks noGrp="1"/>
          </p:cNvSpPr>
          <p:nvPr isPhoto="0" userDrawn="0">
            <p:ph type="pic" sz="quarter" idx="21" hasCustomPrompt="0"/>
          </p:nvPr>
        </p:nvSpPr>
        <p:spPr bwMode="auto">
          <a:xfrm>
            <a:off x="15760700" y="1016000"/>
            <a:ext cx="7439099" cy="5949678"/>
          </a:xfrm>
          <a:prstGeom prst="rect">
            <a:avLst/>
          </a:prstGeom>
        </p:spPr>
        <p:txBody>
          <a:bodyPr lIns="91439" tIns="45719" rIns="91439" bIns="45719">
            <a:noAutofit/>
          </a:bodyPr>
          <a:lstStyle/>
          <a:p>
            <a:pPr>
              <a:defRPr/>
            </a:pPr>
            <a:endParaRPr/>
          </a:p>
        </p:txBody>
      </p:sp>
      <p:sp>
        <p:nvSpPr>
          <p:cNvPr id="125" name="Imagen" hidden="0"/>
          <p:cNvSpPr>
            <a:spLocks noGrp="1"/>
          </p:cNvSpPr>
          <p:nvPr isPhoto="0" userDrawn="0">
            <p:ph type="pic" sz="half" idx="22" hasCustomPrompt="0"/>
          </p:nvPr>
        </p:nvSpPr>
        <p:spPr bwMode="auto">
          <a:xfrm>
            <a:off x="13500100" y="3978275"/>
            <a:ext cx="10439400" cy="12150181"/>
          </a:xfrm>
          <a:prstGeom prst="rect">
            <a:avLst/>
          </a:prstGeom>
        </p:spPr>
        <p:txBody>
          <a:bodyPr lIns="91439" tIns="45719" rIns="91439" bIns="45719">
            <a:noAutofit/>
          </a:bodyPr>
          <a:lstStyle/>
          <a:p>
            <a:pPr>
              <a:defRPr/>
            </a:pPr>
            <a:endParaRPr/>
          </a:p>
        </p:txBody>
      </p:sp>
      <p:sp>
        <p:nvSpPr>
          <p:cNvPr id="126" name="Imagen" hidden="0"/>
          <p:cNvSpPr>
            <a:spLocks noGrp="1"/>
          </p:cNvSpPr>
          <p:nvPr isPhoto="0" userDrawn="0">
            <p:ph type="pic" idx="23" hasCustomPrompt="0"/>
          </p:nvPr>
        </p:nvSpPr>
        <p:spPr bwMode="auto">
          <a:xfrm>
            <a:off x="-139700" y="495300"/>
            <a:ext cx="16611600" cy="12458700"/>
          </a:xfrm>
          <a:prstGeom prst="rect">
            <a:avLst/>
          </a:prstGeom>
        </p:spPr>
        <p:txBody>
          <a:bodyPr lIns="91439" tIns="45719" rIns="91439" bIns="45719">
            <a:noAutofit/>
          </a:bodyPr>
          <a:lstStyle/>
          <a:p>
            <a:pPr>
              <a:defRPr/>
            </a:pPr>
            <a:endParaRPr/>
          </a:p>
        </p:txBody>
      </p:sp>
      <p:sp>
        <p:nvSpPr>
          <p:cNvPr id="127" name="Número de diapositiva" hidden="0"/>
          <p:cNvSpPr txBox="1">
            <a:spLocks noGrp="1"/>
          </p:cNvSpPr>
          <p:nvPr isPhoto="0" userDrawn="0">
            <p:ph type="sldNum" sz="quarter" idx="2" hasCustomPrompt="0"/>
          </p:nvPr>
        </p:nvSpPr>
        <p:spPr bwMode="auto">
          <a:prstGeom prst="rect">
            <a:avLst/>
          </a:prstGeom>
        </p:spPr>
        <p:txBody>
          <a:bodyPr/>
          <a:lstStyle/>
          <a:p>
            <a:pPr>
              <a:defRPr/>
            </a:pPr>
            <a:fld id="{86CB4B4D-7CA3-9044-876B-883B54F8677D}" type="slidenum">
              <a:rPr/>
              <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0" showMasterPhAnim="0" type="tx" userDrawn="1">
  <p:cSld name="Foto">
    <p:spTree>
      <p:nvGrpSpPr>
        <p:cNvPr id="1" name="" hidden="0"/>
        <p:cNvGrpSpPr/>
        <p:nvPr isPhoto="0" userDrawn="0"/>
      </p:nvGrpSpPr>
      <p:grpSpPr bwMode="auto">
        <a:xfrm>
          <a:off x="0" y="0"/>
          <a:ext cx="0" cy="0"/>
          <a:chOff x="0" y="0"/>
          <a:chExt cx="0" cy="0"/>
        </a:xfrm>
      </p:grpSpPr>
      <p:sp>
        <p:nvSpPr>
          <p:cNvPr id="134" name="Imagen" hidden="0"/>
          <p:cNvSpPr>
            <a:spLocks noGrp="1"/>
          </p:cNvSpPr>
          <p:nvPr isPhoto="0" userDrawn="0">
            <p:ph type="pic" idx="21" hasCustomPrompt="0"/>
          </p:nvPr>
        </p:nvSpPr>
        <p:spPr bwMode="auto">
          <a:xfrm>
            <a:off x="-1333500" y="-5524500"/>
            <a:ext cx="27051000" cy="21640800"/>
          </a:xfrm>
          <a:prstGeom prst="rect">
            <a:avLst/>
          </a:prstGeom>
        </p:spPr>
        <p:txBody>
          <a:bodyPr lIns="91439" tIns="45719" rIns="91439" bIns="45719">
            <a:noAutofit/>
          </a:bodyPr>
          <a:lstStyle/>
          <a:p>
            <a:pPr>
              <a:defRPr/>
            </a:pPr>
            <a:endParaRPr/>
          </a:p>
        </p:txBody>
      </p:sp>
      <p:sp>
        <p:nvSpPr>
          <p:cNvPr id="135" name="Número de diapositiva" hidden="0"/>
          <p:cNvSpPr txBox="1">
            <a:spLocks noGrp="1"/>
          </p:cNvSpPr>
          <p:nvPr isPhoto="0" userDrawn="0">
            <p:ph type="sldNum" sz="quarter" idx="2" hasCustomPrompt="0"/>
          </p:nvPr>
        </p:nvSpPr>
        <p:spPr bwMode="auto">
          <a:prstGeom prst="rect">
            <a:avLst/>
          </a:prstGeom>
        </p:spPr>
        <p:txBody>
          <a:bodyPr/>
          <a:lstStyle>
            <a:lvl1pPr>
              <a:defRPr>
                <a:solidFill>
                  <a:srgbClr val="FFFFFF"/>
                </a:solidFill>
              </a:defRPr>
            </a:lvl1pPr>
          </a:lstStyle>
          <a:p>
            <a:pPr>
              <a:defRPr/>
            </a:pPr>
            <a:fld id="{86CB4B4D-7CA3-9044-876B-883B54F8677D}" type="slidenum">
              <a:rPr/>
              <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0" showMasterPhAnim="0" type="tx" userDrawn="1">
  <p:cSld name="En blanco">
    <p:spTree>
      <p:nvGrpSpPr>
        <p:cNvPr id="1" name="" hidden="0"/>
        <p:cNvGrpSpPr/>
        <p:nvPr isPhoto="0" userDrawn="0"/>
      </p:nvGrpSpPr>
      <p:grpSpPr bwMode="auto">
        <a:xfrm>
          <a:off x="0" y="0"/>
          <a:ext cx="0" cy="0"/>
          <a:chOff x="0" y="0"/>
          <a:chExt cx="0" cy="0"/>
        </a:xfrm>
      </p:grpSpPr>
      <p:sp>
        <p:nvSpPr>
          <p:cNvPr id="142" name="Número de diapositiva" hidden="0"/>
          <p:cNvSpPr txBox="1">
            <a:spLocks noGrp="1"/>
          </p:cNvSpPr>
          <p:nvPr isPhoto="0" userDrawn="0">
            <p:ph type="sldNum" sz="quarter" idx="2" hasCustomPrompt="0"/>
          </p:nvPr>
        </p:nvSpPr>
        <p:spPr bwMode="auto">
          <a:xfrm>
            <a:off x="23997676" y="0"/>
            <a:ext cx="386324" cy="379591"/>
          </a:xfrm>
          <a:prstGeom prst="rect">
            <a:avLst/>
          </a:prstGeom>
        </p:spPr>
        <p:txBody>
          <a:bodyPr/>
          <a:lstStyle>
            <a:lvl1pPr>
              <a:defRPr b="1">
                <a:solidFill>
                  <a:srgbClr val="252671"/>
                </a:solidFill>
              </a:defRPr>
            </a:lvl1pPr>
          </a:lstStyle>
          <a:p>
            <a:pPr>
              <a:defRPr/>
            </a:pPr>
            <a:fld id="{86CB4B4D-7CA3-9044-876B-883B54F8677D}" type="slidenum">
              <a:rPr lang="it-IT"/>
              <a:t/>
            </a:fld>
            <a:endParaRPr lang="it-IT"/>
          </a:p>
        </p:txBody>
      </p:sp>
      <p:pic>
        <p:nvPicPr>
          <p:cNvPr id="3" name="Imagen 2" hidden="0"/>
          <p:cNvPicPr>
            <a:picLocks noChangeAspect="1"/>
          </p:cNvPicPr>
          <p:nvPr isPhoto="0" userDrawn="1"/>
        </p:nvPicPr>
        <p:blipFill>
          <a:blip r:embed="rId2"/>
          <a:srcRect l="61082" t="-1917" r="-18712" b="6980"/>
          <a:stretch/>
        </p:blipFill>
        <p:spPr bwMode="auto">
          <a:xfrm>
            <a:off x="21367202" y="12032466"/>
            <a:ext cx="3981802" cy="1289098"/>
          </a:xfrm>
          <a:prstGeom prst="rect">
            <a:avLst/>
          </a:prstGeom>
          <a:noFill/>
          <a:ln>
            <a:noFill/>
          </a:ln>
        </p:spPr>
      </p:pic>
      <p:pic>
        <p:nvPicPr>
          <p:cNvPr id="5" name="Immagine 4" hidden="0"/>
          <p:cNvPicPr>
            <a:picLocks noChangeAspect="1"/>
          </p:cNvPicPr>
          <p:nvPr isPhoto="0" userDrawn="1"/>
        </p:nvPicPr>
        <p:blipFill>
          <a:blip r:embed="rId3"/>
          <a:srcRect l="0" t="10680" r="0" b="9682"/>
          <a:stretch/>
        </p:blipFill>
        <p:spPr bwMode="auto">
          <a:xfrm>
            <a:off x="18491199" y="12374571"/>
            <a:ext cx="2876002" cy="989325"/>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0" showMasterPhAnim="0" userDrawn="1">
  <p:cSld name="Title Slide Option 1">
    <p:spTree>
      <p:nvGrpSpPr>
        <p:cNvPr id="1" name="" hidden="0"/>
        <p:cNvGrpSpPr/>
        <p:nvPr isPhoto="0" userDrawn="0"/>
      </p:nvGrpSpPr>
      <p:grpSpPr bwMode="auto">
        <a:xfrm>
          <a:off x="0" y="0"/>
          <a:ext cx="0" cy="0"/>
          <a:chOff x="0" y="0"/>
          <a:chExt cx="0" cy="0"/>
        </a:xfrm>
      </p:grpSpPr>
      <p:pic>
        <p:nvPicPr>
          <p:cNvPr id="14" name="Picture 13" hidden="0"/>
          <p:cNvPicPr>
            <a:picLocks noChangeAspect="1"/>
          </p:cNvPicPr>
          <p:nvPr isPhoto="0" userDrawn="0"/>
        </p:nvPicPr>
        <p:blipFill>
          <a:blip r:embed="rId2"/>
          <a:srcRect l="1" t="5775" r="4912" b="13995"/>
          <a:stretch/>
        </p:blipFill>
        <p:spPr bwMode="auto">
          <a:xfrm>
            <a:off x="1" y="0"/>
            <a:ext cx="24383998" cy="13716000"/>
          </a:xfrm>
          <a:prstGeom prst="rect">
            <a:avLst/>
          </a:prstGeom>
        </p:spPr>
      </p:pic>
      <p:sp>
        <p:nvSpPr>
          <p:cNvPr id="9" name="Title 1" hidden="0"/>
          <p:cNvSpPr>
            <a:spLocks noGrp="1"/>
          </p:cNvSpPr>
          <p:nvPr isPhoto="0" userDrawn="0">
            <p:ph type="ctrTitle" hasCustomPrompt="1"/>
          </p:nvPr>
        </p:nvSpPr>
        <p:spPr bwMode="auto">
          <a:xfrm>
            <a:off x="1682497" y="7937789"/>
            <a:ext cx="14642234" cy="2072794"/>
          </a:xfrm>
          <a:prstGeom prst="rect">
            <a:avLst/>
          </a:prstGeom>
        </p:spPr>
        <p:txBody>
          <a:bodyPr anchor="b">
            <a:noAutofit/>
          </a:bodyPr>
          <a:lstStyle>
            <a:lvl1pPr algn="l">
              <a:defRPr sz="12000">
                <a:solidFill>
                  <a:schemeClr val="bg1"/>
                </a:solidFill>
              </a:defRPr>
            </a:lvl1pPr>
          </a:lstStyle>
          <a:p>
            <a:pPr>
              <a:defRPr/>
            </a:pPr>
            <a:r>
              <a:rPr lang="en-US"/>
              <a:t>Presentation Title</a:t>
            </a:r>
            <a:endParaRPr/>
          </a:p>
        </p:txBody>
      </p:sp>
      <p:sp>
        <p:nvSpPr>
          <p:cNvPr id="10" name="Subtitle 2" descr="Enter a subtitle, presenter's name or the date here" hidden="0"/>
          <p:cNvSpPr>
            <a:spLocks noGrp="1"/>
          </p:cNvSpPr>
          <p:nvPr isPhoto="0" userDrawn="0">
            <p:ph type="subTitle" idx="1" hasCustomPrompt="1"/>
          </p:nvPr>
        </p:nvSpPr>
        <p:spPr bwMode="auto">
          <a:xfrm>
            <a:off x="1682497" y="10213494"/>
            <a:ext cx="14642234" cy="837266"/>
          </a:xfrm>
          <a:prstGeom prst="rect">
            <a:avLst/>
          </a:prstGeom>
        </p:spPr>
        <p:txBody>
          <a:bodyPr anchor="ctr">
            <a:noAutofit/>
          </a:bodyPr>
          <a:lstStyle>
            <a:lvl1pPr marL="0" indent="0" algn="l">
              <a:buNone/>
              <a:defRPr sz="48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pPr>
              <a:defRPr/>
            </a:pPr>
            <a:r>
              <a:rPr lang="en-US"/>
              <a:t>Subtitle or Date</a:t>
            </a:r>
            <a:endParaRPr/>
          </a:p>
        </p:txBody>
      </p:sp>
      <p:pic>
        <p:nvPicPr>
          <p:cNvPr id="16" name="Graphic 15" hidden="0"/>
          <p:cNvPicPr>
            <a:picLocks noChangeAspect="1"/>
          </p:cNvPicPr>
          <p:nvPr isPhoto="0" userDrawn="0"/>
        </p:nvPicPr>
        <p:blipFill>
          <a:blip r:embed="rId3"/>
          <a:stretch/>
        </p:blipFill>
        <p:spPr bwMode="auto">
          <a:xfrm>
            <a:off x="1940846" y="6560613"/>
            <a:ext cx="2176272" cy="1257402"/>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0" showMasterPhAnim="0" userDrawn="1">
  <p:cSld name="Agenda/Table of Contents">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title" hasCustomPrompt="0"/>
          </p:nvPr>
        </p:nvSpPr>
        <p:spPr bwMode="auto">
          <a:xfrm>
            <a:off x="2420470" y="4165588"/>
            <a:ext cx="7270380" cy="6946108"/>
          </a:xfrm>
          <a:prstGeom prst="rect">
            <a:avLst/>
          </a:prstGeom>
        </p:spPr>
        <p:txBody>
          <a:bodyPr>
            <a:noAutofit/>
          </a:bodyPr>
          <a:lstStyle>
            <a:lvl1pPr algn="l">
              <a:defRPr sz="8800">
                <a:solidFill>
                  <a:schemeClr val="tx2"/>
                </a:solidFill>
              </a:defRPr>
            </a:lvl1pPr>
          </a:lstStyle>
          <a:p>
            <a:pPr>
              <a:defRPr/>
            </a:pPr>
            <a:r>
              <a:rPr lang="en-US"/>
              <a:t>Click to edit Master title style</a:t>
            </a:r>
            <a:endParaRPr/>
          </a:p>
        </p:txBody>
      </p:sp>
      <p:sp>
        <p:nvSpPr>
          <p:cNvPr id="6" name="Rectangle 5" hidden="0"/>
          <p:cNvSpPr/>
          <p:nvPr isPhoto="0" userDrawn="0"/>
        </p:nvSpPr>
        <p:spPr bwMode="auto">
          <a:xfrm>
            <a:off x="2420470" y="1"/>
            <a:ext cx="3334872" cy="3845858"/>
          </a:xfrm>
          <a:prstGeom prst="rect">
            <a:avLst/>
          </a:prstGeom>
          <a:gradFill>
            <a:gsLst>
              <a:gs pos="0">
                <a:srgbClr val="00BCFD"/>
              </a:gs>
              <a:gs pos="100000">
                <a:srgbClr val="23D2B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r">
              <a:defRPr/>
            </a:pPr>
            <a:endParaRPr lang="en-US" sz="4800">
              <a:ln>
                <a:noFill/>
              </a:ln>
            </a:endParaRPr>
          </a:p>
        </p:txBody>
      </p:sp>
      <p:sp>
        <p:nvSpPr>
          <p:cNvPr id="11" name="Footer Placeholder 5" hidden="0"/>
          <p:cNvSpPr>
            <a:spLocks noGrp="1"/>
          </p:cNvSpPr>
          <p:nvPr isPhoto="0" userDrawn="0">
            <p:ph type="ftr" sz="quarter" idx="3" hasCustomPrompt="0"/>
          </p:nvPr>
        </p:nvSpPr>
        <p:spPr bwMode="auto">
          <a:xfrm>
            <a:off x="1461248" y="12787196"/>
            <a:ext cx="4114800" cy="730250"/>
          </a:xfrm>
          <a:prstGeom prst="rect">
            <a:avLst/>
          </a:prstGeom>
        </p:spPr>
        <p:txBody>
          <a:bodyPr anchor="ctr">
            <a:noAutofit/>
          </a:bodyPr>
          <a:lstStyle>
            <a:lvl1pPr algn="l">
              <a:defRPr sz="2000">
                <a:solidFill>
                  <a:schemeClr val="accent6"/>
                </a:solidFill>
              </a:defRPr>
            </a:lvl1pPr>
          </a:lstStyle>
          <a:p>
            <a:pPr>
              <a:defRPr/>
            </a:pPr>
            <a:r>
              <a:rPr lang="en-US"/>
              <a:t>|  Confidential &amp; Proprietary</a:t>
            </a:r>
            <a:endParaRPr/>
          </a:p>
        </p:txBody>
      </p:sp>
      <p:sp>
        <p:nvSpPr>
          <p:cNvPr id="12" name="Slide Number Placeholder 6" hidden="0"/>
          <p:cNvSpPr>
            <a:spLocks noGrp="1"/>
          </p:cNvSpPr>
          <p:nvPr isPhoto="0" userDrawn="0">
            <p:ph type="sldNum" sz="quarter" idx="4" hasCustomPrompt="0"/>
          </p:nvPr>
        </p:nvSpPr>
        <p:spPr bwMode="auto">
          <a:xfrm>
            <a:off x="959556" y="12797355"/>
            <a:ext cx="716844" cy="730250"/>
          </a:xfrm>
          <a:prstGeom prst="rect">
            <a:avLst/>
          </a:prstGeom>
        </p:spPr>
        <p:txBody>
          <a:bodyPr anchor="ctr">
            <a:noAutofit/>
          </a:bodyPr>
          <a:lstStyle>
            <a:lvl1pPr algn="r">
              <a:defRPr sz="2000">
                <a:solidFill>
                  <a:schemeClr val="accent6"/>
                </a:solidFill>
              </a:defRPr>
            </a:lvl1pPr>
          </a:lstStyle>
          <a:p>
            <a:pPr>
              <a:defRPr/>
            </a:pPr>
            <a:fld id="{811B3522-6D57-4BB5-BF7E-28D88C645D09}" type="slidenum">
              <a:rPr lang="en-US"/>
              <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0" showMasterPhAnim="0" type="tx" userDrawn="1">
  <p:cSld name="Título y foto">
    <p:spTree>
      <p:nvGrpSpPr>
        <p:cNvPr id="1" name="" hidden="0"/>
        <p:cNvGrpSpPr/>
        <p:nvPr isPhoto="0" userDrawn="0"/>
      </p:nvGrpSpPr>
      <p:grpSpPr bwMode="auto">
        <a:xfrm>
          <a:off x="0" y="0"/>
          <a:ext cx="0" cy="0"/>
          <a:chOff x="0" y="0"/>
          <a:chExt cx="0" cy="0"/>
        </a:xfrm>
      </p:grpSpPr>
      <p:sp>
        <p:nvSpPr>
          <p:cNvPr id="21" name="666699290_02_crop_3159x1892.jpg" hidden="0"/>
          <p:cNvSpPr>
            <a:spLocks noGrp="1"/>
          </p:cNvSpPr>
          <p:nvPr isPhoto="0" userDrawn="0">
            <p:ph type="pic" idx="21" hasCustomPrompt="0"/>
          </p:nvPr>
        </p:nvSpPr>
        <p:spPr bwMode="auto">
          <a:xfrm>
            <a:off x="-1155699" y="-1295400"/>
            <a:ext cx="26746200" cy="16018933"/>
          </a:xfrm>
          <a:prstGeom prst="rect">
            <a:avLst/>
          </a:prstGeom>
        </p:spPr>
        <p:txBody>
          <a:bodyPr lIns="91439" tIns="45719" rIns="91439" bIns="45719">
            <a:noAutofit/>
          </a:bodyPr>
          <a:lstStyle/>
          <a:p>
            <a:pPr>
              <a:defRPr/>
            </a:pPr>
            <a:endParaRPr/>
          </a:p>
        </p:txBody>
      </p:sp>
      <p:sp>
        <p:nvSpPr>
          <p:cNvPr id="22" name="Título de presentación" hidden="0"/>
          <p:cNvSpPr txBox="1">
            <a:spLocks noGrp="1"/>
          </p:cNvSpPr>
          <p:nvPr isPhoto="0" userDrawn="0">
            <p:ph type="title" hasCustomPrompt="1"/>
          </p:nvPr>
        </p:nvSpPr>
        <p:spPr bwMode="auto">
          <a:xfrm>
            <a:off x="1206500" y="7124700"/>
            <a:ext cx="21971000" cy="4648200"/>
          </a:xfrm>
          <a:prstGeom prst="rect">
            <a:avLst/>
          </a:prstGeom>
        </p:spPr>
        <p:txBody>
          <a:bodyPr anchor="b"/>
          <a:lstStyle>
            <a:lvl1pPr>
              <a:defRPr sz="11600" spc="-231"/>
            </a:lvl1pPr>
          </a:lstStyle>
          <a:p>
            <a:pPr>
              <a:defRPr/>
            </a:pPr>
            <a:r>
              <a:rPr/>
              <a:t>Título de presentación</a:t>
            </a:r>
            <a:endParaRPr/>
          </a:p>
        </p:txBody>
      </p:sp>
      <p:sp>
        <p:nvSpPr>
          <p:cNvPr id="23" name="Autor y fecha" hidden="0"/>
          <p:cNvSpPr txBox="1">
            <a:spLocks noGrp="1"/>
          </p:cNvSpPr>
          <p:nvPr isPhoto="0" userDrawn="0">
            <p:ph type="body" sz="quarter" idx="22" hasCustomPrompt="1"/>
          </p:nvPr>
        </p:nvSpPr>
        <p:spPr bwMode="auto">
          <a:xfrm>
            <a:off x="1207690" y="1106137"/>
            <a:ext cx="21968621" cy="636979"/>
          </a:xfrm>
          <a:prstGeom prst="rect">
            <a:avLst/>
          </a:prstGeom>
        </p:spPr>
        <p:txBody>
          <a:bodyPr lIns="45719" tIns="45719" rIns="45719" bIns="45719"/>
          <a:lstStyle>
            <a:lvl1pPr marL="0" indent="0" defTabSz="825500">
              <a:lnSpc>
                <a:spcPct val="100000"/>
              </a:lnSpc>
              <a:spcBef>
                <a:spcPts val="0"/>
              </a:spcBef>
              <a:buSzTx/>
              <a:buNone/>
              <a:defRPr sz="3600" b="1"/>
            </a:lvl1pPr>
          </a:lstStyle>
          <a:p>
            <a:pPr>
              <a:defRPr/>
            </a:pPr>
            <a:r>
              <a:rPr/>
              <a:t>Autor y fecha</a:t>
            </a:r>
            <a:endParaRPr/>
          </a:p>
        </p:txBody>
      </p:sp>
      <p:sp>
        <p:nvSpPr>
          <p:cNvPr id="24" name="Nivel de texto 1…" hidden="0"/>
          <p:cNvSpPr txBox="1">
            <a:spLocks noGrp="1"/>
          </p:cNvSpPr>
          <p:nvPr isPhoto="0" userDrawn="0">
            <p:ph type="body" sz="quarter" idx="1" hasCustomPrompt="1"/>
          </p:nvPr>
        </p:nvSpPr>
        <p:spPr bwMode="auto">
          <a:xfrm>
            <a:off x="1206500" y="11609910"/>
            <a:ext cx="21971000" cy="1116952"/>
          </a:xfrm>
          <a:prstGeom prst="rect">
            <a:avLst/>
          </a:prstGeom>
        </p:spPr>
        <p:txBody>
          <a:bodyPr/>
          <a:lstStyle>
            <a:lvl1pPr marL="0" indent="0" defTabSz="825500">
              <a:lnSpc>
                <a:spcPct val="100000"/>
              </a:lnSpc>
              <a:spcBef>
                <a:spcPts val="0"/>
              </a:spcBef>
              <a:buSzTx/>
              <a:buNone/>
              <a:defRPr sz="5500" b="1"/>
            </a:lvl1pPr>
            <a:lvl2pPr marL="0" indent="457200" defTabSz="825500">
              <a:lnSpc>
                <a:spcPct val="100000"/>
              </a:lnSpc>
              <a:spcBef>
                <a:spcPts val="0"/>
              </a:spcBef>
              <a:buSzTx/>
              <a:buNone/>
              <a:defRPr sz="5500" b="1"/>
            </a:lvl2pPr>
            <a:lvl3pPr marL="0" indent="914400" defTabSz="825500">
              <a:lnSpc>
                <a:spcPct val="100000"/>
              </a:lnSpc>
              <a:spcBef>
                <a:spcPts val="0"/>
              </a:spcBef>
              <a:buSzTx/>
              <a:buNone/>
              <a:defRPr sz="5500" b="1"/>
            </a:lvl3pPr>
            <a:lvl4pPr marL="0" indent="1371600" defTabSz="825500">
              <a:lnSpc>
                <a:spcPct val="100000"/>
              </a:lnSpc>
              <a:spcBef>
                <a:spcPts val="0"/>
              </a:spcBef>
              <a:buSzTx/>
              <a:buNone/>
              <a:defRPr sz="5500" b="1"/>
            </a:lvl4pPr>
            <a:lvl5pPr marL="0" indent="1828800" defTabSz="825500">
              <a:lnSpc>
                <a:spcPct val="100000"/>
              </a:lnSpc>
              <a:spcBef>
                <a:spcPts val="0"/>
              </a:spcBef>
              <a:buSzTx/>
              <a:buNone/>
              <a:defRPr sz="5500" b="1"/>
            </a:lvl5pPr>
          </a:lstStyle>
          <a:p>
            <a:pPr>
              <a:defRPr/>
            </a:pPr>
            <a:r>
              <a:rPr/>
              <a:t>Subtítulo de presentación</a:t>
            </a:r>
            <a:endParaRPr/>
          </a:p>
          <a:p>
            <a:pPr lvl="1">
              <a:defRPr/>
            </a:pPr>
            <a:endParaRPr/>
          </a:p>
          <a:p>
            <a:pPr lvl="2">
              <a:defRPr/>
            </a:pPr>
            <a:endParaRPr/>
          </a:p>
          <a:p>
            <a:pPr lvl="3">
              <a:defRPr/>
            </a:pPr>
            <a:endParaRPr/>
          </a:p>
          <a:p>
            <a:pPr lvl="4">
              <a:defRPr/>
            </a:pPr>
            <a:endParaRPr/>
          </a:p>
        </p:txBody>
      </p:sp>
      <p:sp>
        <p:nvSpPr>
          <p:cNvPr id="25" name="Número de diapositiva" hidden="0"/>
          <p:cNvSpPr txBox="1">
            <a:spLocks noGrp="1"/>
          </p:cNvSpPr>
          <p:nvPr isPhoto="0" userDrawn="0">
            <p:ph type="sldNum" sz="quarter" idx="2" hasCustomPrompt="0"/>
          </p:nvPr>
        </p:nvSpPr>
        <p:spPr bwMode="auto">
          <a:prstGeom prst="rect">
            <a:avLst/>
          </a:prstGeom>
        </p:spPr>
        <p:txBody>
          <a:bodyPr/>
          <a:lstStyle/>
          <a:p>
            <a:pPr>
              <a:defRPr/>
            </a:pPr>
            <a:fld id="{86CB4B4D-7CA3-9044-876B-883B54F8677D}" type="slidenum">
              <a:rPr/>
              <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0" showMasterPhAnim="0" type="tx" userDrawn="1">
  <p:cSld name="Título y foto alternativa">
    <p:spTree>
      <p:nvGrpSpPr>
        <p:cNvPr id="1" name="" hidden="0"/>
        <p:cNvGrpSpPr/>
        <p:nvPr isPhoto="0" userDrawn="0"/>
      </p:nvGrpSpPr>
      <p:grpSpPr bwMode="auto">
        <a:xfrm>
          <a:off x="0" y="0"/>
          <a:ext cx="0" cy="0"/>
          <a:chOff x="0" y="0"/>
          <a:chExt cx="0" cy="0"/>
        </a:xfrm>
      </p:grpSpPr>
      <p:sp>
        <p:nvSpPr>
          <p:cNvPr id="32" name="910457886_1434x1669.jpg" hidden="0"/>
          <p:cNvSpPr>
            <a:spLocks noGrp="1"/>
          </p:cNvSpPr>
          <p:nvPr isPhoto="0" userDrawn="0">
            <p:ph type="pic" idx="21" hasCustomPrompt="0"/>
          </p:nvPr>
        </p:nvSpPr>
        <p:spPr bwMode="auto">
          <a:xfrm>
            <a:off x="10972800" y="-203200"/>
            <a:ext cx="12144837" cy="14135100"/>
          </a:xfrm>
          <a:prstGeom prst="rect">
            <a:avLst/>
          </a:prstGeom>
        </p:spPr>
        <p:txBody>
          <a:bodyPr lIns="91439" tIns="45719" rIns="91439" bIns="45719">
            <a:noAutofit/>
          </a:bodyPr>
          <a:lstStyle/>
          <a:p>
            <a:pPr>
              <a:defRPr/>
            </a:pPr>
            <a:endParaRPr/>
          </a:p>
        </p:txBody>
      </p:sp>
      <p:sp>
        <p:nvSpPr>
          <p:cNvPr id="33" name="Título de diapositiva" hidden="0"/>
          <p:cNvSpPr txBox="1">
            <a:spLocks noGrp="1"/>
          </p:cNvSpPr>
          <p:nvPr isPhoto="0" userDrawn="0">
            <p:ph type="title" hasCustomPrompt="1"/>
          </p:nvPr>
        </p:nvSpPr>
        <p:spPr bwMode="auto">
          <a:xfrm>
            <a:off x="1206500" y="1270000"/>
            <a:ext cx="9779000" cy="5882273"/>
          </a:xfrm>
          <a:prstGeom prst="rect">
            <a:avLst/>
          </a:prstGeom>
        </p:spPr>
        <p:txBody>
          <a:bodyPr anchor="b"/>
          <a:lstStyle/>
          <a:p>
            <a:pPr>
              <a:defRPr/>
            </a:pPr>
            <a:r>
              <a:rPr/>
              <a:t>Título de diapositiva</a:t>
            </a:r>
            <a:endParaRPr/>
          </a:p>
        </p:txBody>
      </p:sp>
      <p:sp>
        <p:nvSpPr>
          <p:cNvPr id="34" name="Nivel de texto 1…" hidden="0"/>
          <p:cNvSpPr txBox="1">
            <a:spLocks noGrp="1"/>
          </p:cNvSpPr>
          <p:nvPr isPhoto="0" userDrawn="0">
            <p:ph type="body" sz="quarter" idx="1" hasCustomPrompt="1"/>
          </p:nvPr>
        </p:nvSpPr>
        <p:spPr bwMode="auto">
          <a:xfrm>
            <a:off x="1206500" y="7060576"/>
            <a:ext cx="9779000" cy="5385424"/>
          </a:xfrm>
          <a:prstGeom prst="rect">
            <a:avLst/>
          </a:prstGeom>
        </p:spPr>
        <p:txBody>
          <a:bodyPr/>
          <a:lstStyle>
            <a:lvl1pPr marL="0" indent="0" defTabSz="825500">
              <a:lnSpc>
                <a:spcPct val="100000"/>
              </a:lnSpc>
              <a:spcBef>
                <a:spcPts val="0"/>
              </a:spcBef>
              <a:buSzTx/>
              <a:buNone/>
              <a:defRPr sz="5500" b="1"/>
            </a:lvl1pPr>
            <a:lvl2pPr marL="0" indent="457200" defTabSz="825500">
              <a:lnSpc>
                <a:spcPct val="100000"/>
              </a:lnSpc>
              <a:spcBef>
                <a:spcPts val="0"/>
              </a:spcBef>
              <a:buSzTx/>
              <a:buNone/>
              <a:defRPr sz="5500" b="1"/>
            </a:lvl2pPr>
            <a:lvl3pPr marL="0" indent="914400" defTabSz="825500">
              <a:lnSpc>
                <a:spcPct val="100000"/>
              </a:lnSpc>
              <a:spcBef>
                <a:spcPts val="0"/>
              </a:spcBef>
              <a:buSzTx/>
              <a:buNone/>
              <a:defRPr sz="5500" b="1"/>
            </a:lvl3pPr>
            <a:lvl4pPr marL="0" indent="1371600" defTabSz="825500">
              <a:lnSpc>
                <a:spcPct val="100000"/>
              </a:lnSpc>
              <a:spcBef>
                <a:spcPts val="0"/>
              </a:spcBef>
              <a:buSzTx/>
              <a:buNone/>
              <a:defRPr sz="5500" b="1"/>
            </a:lvl4pPr>
            <a:lvl5pPr marL="0" indent="1828800" defTabSz="825500">
              <a:lnSpc>
                <a:spcPct val="100000"/>
              </a:lnSpc>
              <a:spcBef>
                <a:spcPts val="0"/>
              </a:spcBef>
              <a:buSzTx/>
              <a:buNone/>
              <a:defRPr sz="5500" b="1"/>
            </a:lvl5pPr>
          </a:lstStyle>
          <a:p>
            <a:pPr>
              <a:defRPr/>
            </a:pPr>
            <a:r>
              <a:rPr/>
              <a:t>Subtítulo de diapositiva</a:t>
            </a:r>
            <a:endParaRPr/>
          </a:p>
          <a:p>
            <a:pPr lvl="1">
              <a:defRPr/>
            </a:pPr>
            <a:endParaRPr/>
          </a:p>
          <a:p>
            <a:pPr lvl="2">
              <a:defRPr/>
            </a:pPr>
            <a:endParaRPr/>
          </a:p>
          <a:p>
            <a:pPr lvl="3">
              <a:defRPr/>
            </a:pPr>
            <a:endParaRPr/>
          </a:p>
          <a:p>
            <a:pPr lvl="4">
              <a:defRPr/>
            </a:pPr>
            <a:endParaRPr/>
          </a:p>
        </p:txBody>
      </p:sp>
      <p:sp>
        <p:nvSpPr>
          <p:cNvPr id="35" name="Número de diapositiva" hidden="0"/>
          <p:cNvSpPr txBox="1">
            <a:spLocks noGrp="1"/>
          </p:cNvSpPr>
          <p:nvPr isPhoto="0" userDrawn="0">
            <p:ph type="sldNum" sz="quarter" idx="2" hasCustomPrompt="0"/>
          </p:nvPr>
        </p:nvSpPr>
        <p:spPr bwMode="auto">
          <a:xfrm>
            <a:off x="12001499" y="13085233"/>
            <a:ext cx="368505" cy="374600"/>
          </a:xfrm>
          <a:prstGeom prst="rect">
            <a:avLst/>
          </a:prstGeom>
        </p:spPr>
        <p:txBody>
          <a:bodyPr/>
          <a:lstStyle/>
          <a:p>
            <a:pPr>
              <a:defRPr/>
            </a:pPr>
            <a:fld id="{86CB4B4D-7CA3-9044-876B-883B54F8677D}" type="slidenum">
              <a:rPr/>
              <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0" showMasterPhAnim="0" type="tx" userDrawn="1">
  <p:cSld name="Título y viñetas">
    <p:spTree>
      <p:nvGrpSpPr>
        <p:cNvPr id="1" name="" hidden="0"/>
        <p:cNvGrpSpPr/>
        <p:nvPr isPhoto="0" userDrawn="0"/>
      </p:nvGrpSpPr>
      <p:grpSpPr bwMode="auto">
        <a:xfrm>
          <a:off x="0" y="0"/>
          <a:ext cx="0" cy="0"/>
          <a:chOff x="0" y="0"/>
          <a:chExt cx="0" cy="0"/>
        </a:xfrm>
      </p:grpSpPr>
      <p:sp>
        <p:nvSpPr>
          <p:cNvPr id="42" name="Título de diapositiva" hidden="0"/>
          <p:cNvSpPr txBox="1">
            <a:spLocks noGrp="1"/>
          </p:cNvSpPr>
          <p:nvPr isPhoto="0" userDrawn="0">
            <p:ph type="title" hasCustomPrompt="1"/>
          </p:nvPr>
        </p:nvSpPr>
        <p:spPr bwMode="auto">
          <a:prstGeom prst="rect">
            <a:avLst/>
          </a:prstGeom>
        </p:spPr>
        <p:txBody>
          <a:bodyPr/>
          <a:lstStyle/>
          <a:p>
            <a:pPr>
              <a:defRPr/>
            </a:pPr>
            <a:r>
              <a:rPr/>
              <a:t>Título de diapositiva</a:t>
            </a:r>
            <a:endParaRPr/>
          </a:p>
        </p:txBody>
      </p:sp>
      <p:sp>
        <p:nvSpPr>
          <p:cNvPr id="43" name="Subtítulo de diapositiva" hidden="0"/>
          <p:cNvSpPr txBox="1">
            <a:spLocks noGrp="1"/>
          </p:cNvSpPr>
          <p:nvPr isPhoto="0" userDrawn="0">
            <p:ph type="body" sz="quarter" idx="21" hasCustomPrompt="1"/>
          </p:nvPr>
        </p:nvSpPr>
        <p:spPr bwMode="auto">
          <a:xfrm>
            <a:off x="1206500" y="2372961"/>
            <a:ext cx="21971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pPr>
              <a:defRPr/>
            </a:pPr>
            <a:r>
              <a:rPr/>
              <a:t>Subtítulo de diapositiva</a:t>
            </a:r>
            <a:endParaRPr/>
          </a:p>
        </p:txBody>
      </p:sp>
      <p:sp>
        <p:nvSpPr>
          <p:cNvPr id="44" name="Nivel de texto 1…" hidden="0"/>
          <p:cNvSpPr txBox="1">
            <a:spLocks noGrp="1"/>
          </p:cNvSpPr>
          <p:nvPr isPhoto="0" userDrawn="0">
            <p:ph type="body" idx="1" hasCustomPrompt="1"/>
          </p:nvPr>
        </p:nvSpPr>
        <p:spPr bwMode="auto">
          <a:prstGeom prst="rect">
            <a:avLst/>
          </a:prstGeom>
        </p:spPr>
        <p:txBody>
          <a:bodyPr/>
          <a:lstStyle/>
          <a:p>
            <a:pPr>
              <a:defRPr/>
            </a:pPr>
            <a:r>
              <a:rPr/>
              <a:t>Texto en viñeta de diapositiva</a:t>
            </a:r>
            <a:endParaRPr/>
          </a:p>
          <a:p>
            <a:pPr lvl="1">
              <a:defRPr/>
            </a:pPr>
            <a:endParaRPr/>
          </a:p>
          <a:p>
            <a:pPr lvl="2">
              <a:defRPr/>
            </a:pPr>
            <a:endParaRPr/>
          </a:p>
          <a:p>
            <a:pPr lvl="3">
              <a:defRPr/>
            </a:pPr>
            <a:endParaRPr/>
          </a:p>
          <a:p>
            <a:pPr lvl="4">
              <a:defRPr/>
            </a:pPr>
            <a:endParaRPr/>
          </a:p>
        </p:txBody>
      </p:sp>
      <p:sp>
        <p:nvSpPr>
          <p:cNvPr id="45" name="Número de diapositiva" hidden="0"/>
          <p:cNvSpPr txBox="1">
            <a:spLocks noGrp="1"/>
          </p:cNvSpPr>
          <p:nvPr isPhoto="0" userDrawn="0">
            <p:ph type="sldNum" sz="quarter" idx="2" hasCustomPrompt="0"/>
          </p:nvPr>
        </p:nvSpPr>
        <p:spPr bwMode="auto">
          <a:prstGeom prst="rect">
            <a:avLst/>
          </a:prstGeom>
        </p:spPr>
        <p:txBody>
          <a:bodyPr/>
          <a:lstStyle/>
          <a:p>
            <a:pPr>
              <a:defRPr/>
            </a:pPr>
            <a:fld id="{86CB4B4D-7CA3-9044-876B-883B54F8677D}" type="slidenum">
              <a:rPr/>
              <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0" showMasterPhAnim="0" type="tx" userDrawn="1">
  <p:cSld name="Viñetas">
    <p:spTree>
      <p:nvGrpSpPr>
        <p:cNvPr id="1" name="" hidden="0"/>
        <p:cNvGrpSpPr/>
        <p:nvPr isPhoto="0" userDrawn="0"/>
      </p:nvGrpSpPr>
      <p:grpSpPr bwMode="auto">
        <a:xfrm>
          <a:off x="0" y="0"/>
          <a:ext cx="0" cy="0"/>
          <a:chOff x="0" y="0"/>
          <a:chExt cx="0" cy="0"/>
        </a:xfrm>
      </p:grpSpPr>
      <p:sp>
        <p:nvSpPr>
          <p:cNvPr id="52" name="Nivel de texto 1…" hidden="0"/>
          <p:cNvSpPr txBox="1">
            <a:spLocks noGrp="1"/>
          </p:cNvSpPr>
          <p:nvPr isPhoto="0" userDrawn="0">
            <p:ph type="body" idx="1" hasCustomPrompt="1"/>
          </p:nvPr>
        </p:nvSpPr>
        <p:spPr bwMode="auto">
          <a:prstGeom prst="rect">
            <a:avLst/>
          </a:prstGeom>
        </p:spPr>
        <p:txBody>
          <a:bodyPr numCol="2" spcCol="1098550"/>
          <a:lstStyle/>
          <a:p>
            <a:pPr>
              <a:defRPr/>
            </a:pPr>
            <a:r>
              <a:rPr/>
              <a:t>Texto en viñeta de diapositiva</a:t>
            </a:r>
            <a:endParaRPr/>
          </a:p>
          <a:p>
            <a:pPr lvl="1">
              <a:defRPr/>
            </a:pPr>
            <a:endParaRPr/>
          </a:p>
          <a:p>
            <a:pPr lvl="2">
              <a:defRPr/>
            </a:pPr>
            <a:endParaRPr/>
          </a:p>
          <a:p>
            <a:pPr lvl="3">
              <a:defRPr/>
            </a:pPr>
            <a:endParaRPr/>
          </a:p>
          <a:p>
            <a:pPr lvl="4">
              <a:defRPr/>
            </a:pPr>
            <a:endParaRPr/>
          </a:p>
        </p:txBody>
      </p:sp>
      <p:sp>
        <p:nvSpPr>
          <p:cNvPr id="53" name="Número de diapositiva" hidden="0"/>
          <p:cNvSpPr txBox="1">
            <a:spLocks noGrp="1"/>
          </p:cNvSpPr>
          <p:nvPr isPhoto="0" userDrawn="0">
            <p:ph type="sldNum" sz="quarter" idx="2" hasCustomPrompt="0"/>
          </p:nvPr>
        </p:nvSpPr>
        <p:spPr bwMode="auto">
          <a:prstGeom prst="rect">
            <a:avLst/>
          </a:prstGeom>
        </p:spPr>
        <p:txBody>
          <a:bodyPr/>
          <a:lstStyle/>
          <a:p>
            <a:pPr>
              <a:defRPr/>
            </a:pPr>
            <a:fld id="{86CB4B4D-7CA3-9044-876B-883B54F8677D}" type="slidenum">
              <a:rPr/>
              <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0" showMasterPhAnim="0" type="tx" userDrawn="1">
  <p:cSld name="Sección">
    <p:spTree>
      <p:nvGrpSpPr>
        <p:cNvPr id="1" name="" hidden="0"/>
        <p:cNvGrpSpPr/>
        <p:nvPr isPhoto="0" userDrawn="0"/>
      </p:nvGrpSpPr>
      <p:grpSpPr bwMode="auto">
        <a:xfrm>
          <a:off x="0" y="0"/>
          <a:ext cx="0" cy="0"/>
          <a:chOff x="0" y="0"/>
          <a:chExt cx="0" cy="0"/>
        </a:xfrm>
      </p:grpSpPr>
      <p:sp>
        <p:nvSpPr>
          <p:cNvPr id="71" name="Título de sección" hidden="0"/>
          <p:cNvSpPr txBox="1">
            <a:spLocks noGrp="1"/>
          </p:cNvSpPr>
          <p:nvPr isPhoto="0" userDrawn="0">
            <p:ph type="title" hasCustomPrompt="1"/>
          </p:nvPr>
        </p:nvSpPr>
        <p:spPr bwMode="auto">
          <a:xfrm>
            <a:off x="1206496" y="4533900"/>
            <a:ext cx="21971004" cy="4648200"/>
          </a:xfrm>
          <a:prstGeom prst="rect">
            <a:avLst/>
          </a:prstGeom>
        </p:spPr>
        <p:txBody>
          <a:bodyPr anchor="ctr"/>
          <a:lstStyle>
            <a:lvl1pPr>
              <a:defRPr sz="11600" b="0" spc="-231">
                <a:latin typeface="Helvetica Neue Medium"/>
                <a:ea typeface="Helvetica Neue Medium"/>
                <a:cs typeface="Helvetica Neue Medium"/>
              </a:defRPr>
            </a:lvl1pPr>
          </a:lstStyle>
          <a:p>
            <a:pPr>
              <a:defRPr/>
            </a:pPr>
            <a:r>
              <a:rPr/>
              <a:t>Título de sección</a:t>
            </a:r>
            <a:endParaRPr/>
          </a:p>
        </p:txBody>
      </p:sp>
      <p:sp>
        <p:nvSpPr>
          <p:cNvPr id="72" name="Número de diapositiva" hidden="0"/>
          <p:cNvSpPr txBox="1">
            <a:spLocks noGrp="1"/>
          </p:cNvSpPr>
          <p:nvPr isPhoto="0" userDrawn="0">
            <p:ph type="sldNum" sz="quarter" idx="2" hasCustomPrompt="0"/>
          </p:nvPr>
        </p:nvSpPr>
        <p:spPr bwMode="auto">
          <a:xfrm>
            <a:off x="12001499" y="13085233"/>
            <a:ext cx="368505" cy="374600"/>
          </a:xfrm>
          <a:prstGeom prst="rect">
            <a:avLst/>
          </a:prstGeom>
        </p:spPr>
        <p:txBody>
          <a:bodyPr/>
          <a:lstStyle/>
          <a:p>
            <a:pPr>
              <a:defRPr/>
            </a:pPr>
            <a:fld id="{86CB4B4D-7CA3-9044-876B-883B54F8677D}" type="slidenum">
              <a:rPr/>
              <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0" showMasterPhAnim="0" type="tx" userDrawn="1">
  <p:cSld name="Sólo título">
    <p:spTree>
      <p:nvGrpSpPr>
        <p:cNvPr id="1" name="" hidden="0"/>
        <p:cNvGrpSpPr/>
        <p:nvPr isPhoto="0" userDrawn="0"/>
      </p:nvGrpSpPr>
      <p:grpSpPr bwMode="auto">
        <a:xfrm>
          <a:off x="0" y="0"/>
          <a:ext cx="0" cy="0"/>
          <a:chOff x="0" y="0"/>
          <a:chExt cx="0" cy="0"/>
        </a:xfrm>
      </p:grpSpPr>
      <p:sp>
        <p:nvSpPr>
          <p:cNvPr id="79" name="Título de diapositiva" hidden="0"/>
          <p:cNvSpPr txBox="1">
            <a:spLocks noGrp="1"/>
          </p:cNvSpPr>
          <p:nvPr isPhoto="0" userDrawn="0">
            <p:ph type="title" hasCustomPrompt="1"/>
          </p:nvPr>
        </p:nvSpPr>
        <p:spPr bwMode="auto">
          <a:xfrm>
            <a:off x="1206500" y="1079500"/>
            <a:ext cx="21971000" cy="1434949"/>
          </a:xfrm>
          <a:prstGeom prst="rect">
            <a:avLst/>
          </a:prstGeom>
        </p:spPr>
        <p:txBody>
          <a:bodyPr/>
          <a:lstStyle/>
          <a:p>
            <a:pPr>
              <a:defRPr/>
            </a:pPr>
            <a:r>
              <a:rPr/>
              <a:t>Título de diapositiva</a:t>
            </a:r>
            <a:endParaRPr/>
          </a:p>
        </p:txBody>
      </p:sp>
      <p:sp>
        <p:nvSpPr>
          <p:cNvPr id="80" name="Subtítulo de diapositiva" hidden="0"/>
          <p:cNvSpPr txBox="1">
            <a:spLocks noGrp="1"/>
          </p:cNvSpPr>
          <p:nvPr isPhoto="0" userDrawn="0">
            <p:ph type="body" sz="quarter" idx="21" hasCustomPrompt="1"/>
          </p:nvPr>
        </p:nvSpPr>
        <p:spPr bwMode="auto">
          <a:xfrm>
            <a:off x="1206500" y="2372961"/>
            <a:ext cx="21971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pPr>
              <a:defRPr/>
            </a:pPr>
            <a:r>
              <a:rPr/>
              <a:t>Subtítulo de diapositiva</a:t>
            </a:r>
            <a:endParaRPr/>
          </a:p>
        </p:txBody>
      </p:sp>
      <p:sp>
        <p:nvSpPr>
          <p:cNvPr id="81" name="Número de diapositiva" hidden="0"/>
          <p:cNvSpPr txBox="1">
            <a:spLocks noGrp="1"/>
          </p:cNvSpPr>
          <p:nvPr isPhoto="0" userDrawn="0">
            <p:ph type="sldNum" sz="quarter" idx="2" hasCustomPrompt="0"/>
          </p:nvPr>
        </p:nvSpPr>
        <p:spPr bwMode="auto">
          <a:prstGeom prst="rect">
            <a:avLst/>
          </a:prstGeom>
        </p:spPr>
        <p:txBody>
          <a:bodyPr/>
          <a:lstStyle/>
          <a:p>
            <a:pPr>
              <a:defRPr/>
            </a:pPr>
            <a:fld id="{86CB4B4D-7CA3-9044-876B-883B54F8677D}" type="slidenum">
              <a:rPr/>
              <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0" showMasterPhAnim="0" type="tx" userDrawn="1">
  <p:cSld name="Agenda">
    <p:spTree>
      <p:nvGrpSpPr>
        <p:cNvPr id="1" name="" hidden="0"/>
        <p:cNvGrpSpPr/>
        <p:nvPr isPhoto="0" userDrawn="0"/>
      </p:nvGrpSpPr>
      <p:grpSpPr bwMode="auto">
        <a:xfrm>
          <a:off x="0" y="0"/>
          <a:ext cx="0" cy="0"/>
          <a:chOff x="0" y="0"/>
          <a:chExt cx="0" cy="0"/>
        </a:xfrm>
      </p:grpSpPr>
      <p:sp>
        <p:nvSpPr>
          <p:cNvPr id="88" name="Título de agenda" hidden="0"/>
          <p:cNvSpPr txBox="1">
            <a:spLocks noGrp="1"/>
          </p:cNvSpPr>
          <p:nvPr isPhoto="0" userDrawn="0">
            <p:ph type="title" hasCustomPrompt="1"/>
          </p:nvPr>
        </p:nvSpPr>
        <p:spPr bwMode="auto">
          <a:xfrm>
            <a:off x="1206500" y="1079500"/>
            <a:ext cx="21971000" cy="1435100"/>
          </a:xfrm>
          <a:prstGeom prst="rect">
            <a:avLst/>
          </a:prstGeom>
        </p:spPr>
        <p:txBody>
          <a:bodyPr/>
          <a:lstStyle/>
          <a:p>
            <a:pPr>
              <a:defRPr/>
            </a:pPr>
            <a:r>
              <a:rPr/>
              <a:t>Título de agenda</a:t>
            </a:r>
            <a:endParaRPr/>
          </a:p>
        </p:txBody>
      </p:sp>
      <p:sp>
        <p:nvSpPr>
          <p:cNvPr id="89" name="Subtítulo de agenda" hidden="0"/>
          <p:cNvSpPr txBox="1">
            <a:spLocks noGrp="1"/>
          </p:cNvSpPr>
          <p:nvPr isPhoto="0" userDrawn="0">
            <p:ph type="body" sz="quarter" idx="21" hasCustomPrompt="1"/>
          </p:nvPr>
        </p:nvSpPr>
        <p:spPr bwMode="auto">
          <a:xfrm>
            <a:off x="1206500" y="2372961"/>
            <a:ext cx="21971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pPr>
              <a:defRPr/>
            </a:pPr>
            <a:r>
              <a:rPr/>
              <a:t>Subtítulo de agenda</a:t>
            </a:r>
            <a:endParaRPr/>
          </a:p>
        </p:txBody>
      </p:sp>
      <p:sp>
        <p:nvSpPr>
          <p:cNvPr id="90" name="Nivel de texto 1…" hidden="0"/>
          <p:cNvSpPr txBox="1">
            <a:spLocks noGrp="1"/>
          </p:cNvSpPr>
          <p:nvPr isPhoto="0" userDrawn="0">
            <p:ph type="body" idx="1" hasCustomPrompt="1"/>
          </p:nvPr>
        </p:nvSpPr>
        <p:spPr bwMode="auto">
          <a:prstGeom prst="rect">
            <a:avLst/>
          </a:prstGeom>
        </p:spPr>
        <p:txBody>
          <a:bodyPr/>
          <a:lstStyle>
            <a:lvl1pPr marL="0" indent="0" defTabSz="825500">
              <a:lnSpc>
                <a:spcPct val="100000"/>
              </a:lnSpc>
              <a:spcBef>
                <a:spcPts val="1800"/>
              </a:spcBef>
              <a:buSzTx/>
              <a:buNone/>
              <a:defRPr sz="5500" spc="-55"/>
            </a:lvl1pPr>
            <a:lvl2pPr marL="0" indent="457200" defTabSz="825500">
              <a:lnSpc>
                <a:spcPct val="100000"/>
              </a:lnSpc>
              <a:spcBef>
                <a:spcPts val="1800"/>
              </a:spcBef>
              <a:buSzTx/>
              <a:buNone/>
              <a:defRPr sz="5500" spc="-55"/>
            </a:lvl2pPr>
            <a:lvl3pPr marL="0" indent="914400" defTabSz="825500">
              <a:lnSpc>
                <a:spcPct val="100000"/>
              </a:lnSpc>
              <a:spcBef>
                <a:spcPts val="1800"/>
              </a:spcBef>
              <a:buSzTx/>
              <a:buNone/>
              <a:defRPr sz="5500" spc="-55"/>
            </a:lvl3pPr>
            <a:lvl4pPr marL="0" indent="1371600" defTabSz="825500">
              <a:lnSpc>
                <a:spcPct val="100000"/>
              </a:lnSpc>
              <a:spcBef>
                <a:spcPts val="1800"/>
              </a:spcBef>
              <a:buSzTx/>
              <a:buNone/>
              <a:defRPr sz="5500" spc="-55"/>
            </a:lvl4pPr>
            <a:lvl5pPr marL="0" indent="1828800" defTabSz="825500">
              <a:lnSpc>
                <a:spcPct val="100000"/>
              </a:lnSpc>
              <a:spcBef>
                <a:spcPts val="1800"/>
              </a:spcBef>
              <a:buSzTx/>
              <a:buNone/>
              <a:defRPr sz="5500" spc="-55"/>
            </a:lvl5pPr>
          </a:lstStyle>
          <a:p>
            <a:pPr>
              <a:defRPr/>
            </a:pPr>
            <a:r>
              <a:rPr/>
              <a:t>Temas de agenda</a:t>
            </a:r>
            <a:endParaRPr/>
          </a:p>
          <a:p>
            <a:pPr lvl="1">
              <a:defRPr/>
            </a:pPr>
            <a:endParaRPr/>
          </a:p>
          <a:p>
            <a:pPr lvl="2">
              <a:defRPr/>
            </a:pPr>
            <a:endParaRPr/>
          </a:p>
          <a:p>
            <a:pPr lvl="3">
              <a:defRPr/>
            </a:pPr>
            <a:endParaRPr/>
          </a:p>
          <a:p>
            <a:pPr lvl="4">
              <a:defRPr/>
            </a:pPr>
            <a:endParaRPr/>
          </a:p>
        </p:txBody>
      </p:sp>
      <p:sp>
        <p:nvSpPr>
          <p:cNvPr id="91" name="Número de diapositiva" hidden="0"/>
          <p:cNvSpPr txBox="1">
            <a:spLocks noGrp="1"/>
          </p:cNvSpPr>
          <p:nvPr isPhoto="0" userDrawn="0">
            <p:ph type="sldNum" sz="quarter" idx="2" hasCustomPrompt="0"/>
          </p:nvPr>
        </p:nvSpPr>
        <p:spPr bwMode="auto">
          <a:prstGeom prst="rect">
            <a:avLst/>
          </a:prstGeom>
        </p:spPr>
        <p:txBody>
          <a:bodyPr/>
          <a:lstStyle/>
          <a:p>
            <a:pPr>
              <a:defRPr/>
            </a:pPr>
            <a:fld id="{86CB4B4D-7CA3-9044-876B-883B54F8677D}" type="slidenum">
              <a:rPr/>
              <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0" showMasterPhAnim="0" type="tx" userDrawn="1">
  <p:cSld name="Declaración">
    <p:spTree>
      <p:nvGrpSpPr>
        <p:cNvPr id="1" name="" hidden="0"/>
        <p:cNvGrpSpPr/>
        <p:nvPr isPhoto="0" userDrawn="0"/>
      </p:nvGrpSpPr>
      <p:grpSpPr bwMode="auto">
        <a:xfrm>
          <a:off x="0" y="0"/>
          <a:ext cx="0" cy="0"/>
          <a:chOff x="0" y="0"/>
          <a:chExt cx="0" cy="0"/>
        </a:xfrm>
      </p:grpSpPr>
      <p:sp>
        <p:nvSpPr>
          <p:cNvPr id="98" name="Nivel de texto 1…" hidden="0"/>
          <p:cNvSpPr txBox="1">
            <a:spLocks noGrp="1"/>
          </p:cNvSpPr>
          <p:nvPr isPhoto="0" userDrawn="0">
            <p:ph type="body" sz="half" idx="1" hasCustomPrompt="1"/>
          </p:nvPr>
        </p:nvSpPr>
        <p:spPr bwMode="auto">
          <a:xfrm>
            <a:off x="1206500" y="4920842"/>
            <a:ext cx="21971000" cy="3874314"/>
          </a:xfrm>
          <a:prstGeom prst="rect">
            <a:avLst/>
          </a:prstGeom>
        </p:spPr>
        <p:txBody>
          <a:bodyPr anchor="ctr"/>
          <a:lstStyle>
            <a:lvl1pPr marL="0" indent="0" algn="ctr">
              <a:lnSpc>
                <a:spcPct val="80000"/>
              </a:lnSpc>
              <a:spcBef>
                <a:spcPts val="0"/>
              </a:spcBef>
              <a:buSzTx/>
              <a:buNone/>
              <a:defRPr sz="11600" spc="-231">
                <a:latin typeface="Helvetica Neue Medium"/>
                <a:ea typeface="Helvetica Neue Medium"/>
                <a:cs typeface="Helvetica Neue Medium"/>
              </a:defRPr>
            </a:lvl1pPr>
            <a:lvl2pPr marL="0" indent="457200" algn="ctr">
              <a:lnSpc>
                <a:spcPct val="80000"/>
              </a:lnSpc>
              <a:spcBef>
                <a:spcPts val="0"/>
              </a:spcBef>
              <a:buSzTx/>
              <a:buNone/>
              <a:defRPr sz="11600" spc="-231">
                <a:latin typeface="Helvetica Neue Medium"/>
                <a:ea typeface="Helvetica Neue Medium"/>
                <a:cs typeface="Helvetica Neue Medium"/>
              </a:defRPr>
            </a:lvl2pPr>
            <a:lvl3pPr marL="0" indent="914400" algn="ctr">
              <a:lnSpc>
                <a:spcPct val="80000"/>
              </a:lnSpc>
              <a:spcBef>
                <a:spcPts val="0"/>
              </a:spcBef>
              <a:buSzTx/>
              <a:buNone/>
              <a:defRPr sz="11600" spc="-231">
                <a:latin typeface="Helvetica Neue Medium"/>
                <a:ea typeface="Helvetica Neue Medium"/>
                <a:cs typeface="Helvetica Neue Medium"/>
              </a:defRPr>
            </a:lvl3pPr>
            <a:lvl4pPr marL="0" indent="1371600" algn="ctr">
              <a:lnSpc>
                <a:spcPct val="80000"/>
              </a:lnSpc>
              <a:spcBef>
                <a:spcPts val="0"/>
              </a:spcBef>
              <a:buSzTx/>
              <a:buNone/>
              <a:defRPr sz="11600" spc="-231">
                <a:latin typeface="Helvetica Neue Medium"/>
                <a:ea typeface="Helvetica Neue Medium"/>
                <a:cs typeface="Helvetica Neue Medium"/>
              </a:defRPr>
            </a:lvl4pPr>
            <a:lvl5pPr marL="0" indent="1828800" algn="ctr">
              <a:lnSpc>
                <a:spcPct val="80000"/>
              </a:lnSpc>
              <a:spcBef>
                <a:spcPts val="0"/>
              </a:spcBef>
              <a:buSzTx/>
              <a:buNone/>
              <a:defRPr sz="11600" spc="-231">
                <a:latin typeface="Helvetica Neue Medium"/>
                <a:ea typeface="Helvetica Neue Medium"/>
                <a:cs typeface="Helvetica Neue Medium"/>
              </a:defRPr>
            </a:lvl5pPr>
          </a:lstStyle>
          <a:p>
            <a:pPr>
              <a:defRPr/>
            </a:pPr>
            <a:r>
              <a:rPr/>
              <a:t>Declaración</a:t>
            </a:r>
            <a:endParaRPr/>
          </a:p>
          <a:p>
            <a:pPr lvl="1">
              <a:defRPr/>
            </a:pPr>
            <a:endParaRPr/>
          </a:p>
          <a:p>
            <a:pPr lvl="2">
              <a:defRPr/>
            </a:pPr>
            <a:endParaRPr/>
          </a:p>
          <a:p>
            <a:pPr lvl="3">
              <a:defRPr/>
            </a:pPr>
            <a:endParaRPr/>
          </a:p>
          <a:p>
            <a:pPr lvl="4">
              <a:defRPr/>
            </a:pPr>
            <a:endParaRPr/>
          </a:p>
        </p:txBody>
      </p:sp>
      <p:sp>
        <p:nvSpPr>
          <p:cNvPr id="99" name="Número de diapositiva" hidden="0"/>
          <p:cNvSpPr txBox="1">
            <a:spLocks noGrp="1"/>
          </p:cNvSpPr>
          <p:nvPr isPhoto="0" userDrawn="0">
            <p:ph type="sldNum" sz="quarter" idx="2" hasCustomPrompt="0"/>
          </p:nvPr>
        </p:nvSpPr>
        <p:spPr bwMode="auto">
          <a:prstGeom prst="rect">
            <a:avLst/>
          </a:prstGeom>
        </p:spPr>
        <p:txBody>
          <a:bodyPr/>
          <a:lstStyle/>
          <a:p>
            <a:pPr>
              <a:defRPr/>
            </a:pPr>
            <a:fld id="{86CB4B4D-7CA3-9044-876B-883B54F8677D}" type="slidenum">
              <a:rPr/>
              <a:t/>
            </a:fld>
            <a:endParaRPr/>
          </a:p>
        </p:txBody>
      </p:sp>
    </p:spTree>
  </p:cSld>
  <p:clrMapOvr>
    <a:masterClrMapping/>
  </p:clrMapOvr>
</p:sldLayout>
</file>

<file path=ppt/slideMasters/_rels/slideMaster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reserve="0">
  <p:cSld name="">
    <p:bg>
      <p:bgPr shadeToTitle="0">
        <a:solidFill>
          <a:schemeClr val="bg1"/>
        </a:solidFill>
      </p:bgPr>
    </p:bg>
    <p:spTree>
      <p:nvGrpSpPr>
        <p:cNvPr id="1" name="" hidden="0"/>
        <p:cNvGrpSpPr/>
        <p:nvPr isPhoto="0" userDrawn="0"/>
      </p:nvGrpSpPr>
      <p:grpSpPr bwMode="auto">
        <a:xfrm>
          <a:off x="0" y="0"/>
          <a:ext cx="0" cy="0"/>
          <a:chOff x="0" y="0"/>
          <a:chExt cx="0" cy="0"/>
        </a:xfrm>
      </p:grpSpPr>
      <p:sp>
        <p:nvSpPr>
          <p:cNvPr id="2" name="Título de diapositiva" hidden="0"/>
          <p:cNvSpPr txBox="1">
            <a:spLocks noGrp="1"/>
          </p:cNvSpPr>
          <p:nvPr isPhoto="0" userDrawn="0">
            <p:ph type="title" hasCustomPrompt="0"/>
          </p:nvPr>
        </p:nvSpPr>
        <p:spPr bwMode="auto">
          <a:xfrm>
            <a:off x="1206500" y="1079500"/>
            <a:ext cx="21971000" cy="1433163"/>
          </a:xfrm>
          <a:prstGeom prst="rect">
            <a:avLst/>
          </a:prstGeom>
          <a:ln w="12700">
            <a:miter lim="400000"/>
          </a:ln>
        </p:spPr>
        <p:txBody>
          <a:bodyPr lIns="50800" tIns="50800" rIns="50800" bIns="50800">
            <a:normAutofit/>
          </a:bodyPr>
          <a:lstStyle/>
          <a:p>
            <a:pPr>
              <a:defRPr/>
            </a:pPr>
            <a:r>
              <a:rPr/>
              <a:t>Título de diapositiva</a:t>
            </a:r>
            <a:endParaRPr/>
          </a:p>
        </p:txBody>
      </p:sp>
      <p:sp>
        <p:nvSpPr>
          <p:cNvPr id="3" name="Nivel de texto 1…" hidden="0"/>
          <p:cNvSpPr txBox="1">
            <a:spLocks noGrp="1"/>
          </p:cNvSpPr>
          <p:nvPr isPhoto="0" userDrawn="0">
            <p:ph type="body" idx="1" hasCustomPrompt="0"/>
          </p:nvPr>
        </p:nvSpPr>
        <p:spPr bwMode="auto">
          <a:xfrm>
            <a:off x="1206500" y="4248504"/>
            <a:ext cx="21971000" cy="8256012"/>
          </a:xfrm>
          <a:prstGeom prst="rect">
            <a:avLst/>
          </a:prstGeom>
          <a:ln w="12700">
            <a:miter lim="400000"/>
          </a:ln>
        </p:spPr>
        <p:txBody>
          <a:bodyPr lIns="50800" tIns="50800" rIns="50800" bIns="50800">
            <a:normAutofit/>
          </a:bodyPr>
          <a:lstStyle/>
          <a:p>
            <a:pPr>
              <a:defRPr/>
            </a:pPr>
            <a:r>
              <a:rPr/>
              <a:t>Texto en viñeta de diapositiva</a:t>
            </a:r>
            <a:endParaRPr/>
          </a:p>
          <a:p>
            <a:pPr lvl="1">
              <a:defRPr/>
            </a:pPr>
            <a:endParaRPr/>
          </a:p>
          <a:p>
            <a:pPr lvl="2">
              <a:defRPr/>
            </a:pPr>
            <a:endParaRPr/>
          </a:p>
          <a:p>
            <a:pPr lvl="3">
              <a:defRPr/>
            </a:pPr>
            <a:endParaRPr/>
          </a:p>
          <a:p>
            <a:pPr lvl="4">
              <a:defRPr/>
            </a:pPr>
            <a:endParaRPr/>
          </a:p>
        </p:txBody>
      </p:sp>
      <p:sp>
        <p:nvSpPr>
          <p:cNvPr id="4" name="Número de diapositiva" hidden="0"/>
          <p:cNvSpPr txBox="1">
            <a:spLocks noGrp="1"/>
          </p:cNvSpPr>
          <p:nvPr isPhoto="0" userDrawn="0">
            <p:ph type="sldNum" sz="quarter" idx="2" hasCustomPrompt="0"/>
          </p:nvPr>
        </p:nvSpPr>
        <p:spPr bwMode="auto">
          <a:xfrm>
            <a:off x="12001499" y="13080999"/>
            <a:ext cx="368505" cy="374600"/>
          </a:xfrm>
          <a:prstGeom prst="rect">
            <a:avLst/>
          </a:prstGeom>
          <a:ln w="12700">
            <a:miter lim="400000"/>
          </a:ln>
        </p:spPr>
        <p:txBody>
          <a:bodyPr wrap="none" lIns="50800" tIns="50800" rIns="50800" bIns="50800" anchor="b">
            <a:spAutoFit/>
          </a:bodyPr>
          <a:lstStyle>
            <a:lvl1pPr defTabSz="584200">
              <a:defRPr sz="1800">
                <a:solidFill>
                  <a:srgbClr val="000000"/>
                </a:solidFill>
              </a:defRPr>
            </a:lvl1pPr>
          </a:lstStyle>
          <a:p>
            <a:pPr>
              <a:defRPr/>
            </a:pPr>
            <a:fld id="{86CB4B4D-7CA3-9044-876B-883B54F8677D}" type="slidenum">
              <a:rPr/>
              <a:t/>
            </a:fld>
            <a:endParaRPr/>
          </a:p>
        </p:txBody>
      </p:sp>
      <p:sp>
        <p:nvSpPr>
          <p:cNvPr id="5" name="Rectángulo 4" hidden="0"/>
          <p:cNvSpPr/>
          <p:nvPr isPhoto="0" userDrawn="1"/>
        </p:nvSpPr>
        <p:spPr bwMode="auto">
          <a:xfrm>
            <a:off x="0" y="13455598"/>
            <a:ext cx="24384000" cy="260401"/>
          </a:xfrm>
          <a:prstGeom prst="rect">
            <a:avLst/>
          </a:prstGeom>
          <a:solidFill>
            <a:srgbClr val="F39324"/>
          </a:solid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a:lnSpc>
                <a:spcPct val="100000"/>
              </a:lnSpc>
              <a:spcBef>
                <a:spcPts val="0"/>
              </a:spcBef>
              <a:spcAft>
                <a:spcPts val="0"/>
              </a:spcAft>
              <a:buClrTx/>
              <a:buSzTx/>
              <a:buFontTx/>
              <a:buNone/>
              <a:defRPr/>
            </a:pPr>
            <a:endParaRPr lang="es-ES" sz="3200" b="0" i="0" u="none" strike="noStrike" cap="none" spc="0">
              <a:ln>
                <a:noFill/>
              </a:ln>
              <a:solidFill>
                <a:srgbClr val="FFFFFF"/>
              </a:solidFill>
              <a:latin typeface="Helvetica Neue Medium"/>
              <a:ea typeface="Helvetica Neue Medium"/>
              <a:cs typeface="Helvetica Neue Medium"/>
            </a:endParaRPr>
          </a:p>
        </p:txBody>
      </p:sp>
    </p:spTree>
  </p:cSld>
  <p:clrMap accent1="accent1" accent2="accent2" accent3="accent3" accent4="accent4" accent5="accent5" accent6="accent6" bg1="lt1" bg2="lt2" folHlink="folHlink" hlink="hlink" tx1="dk1" tx2="dk2"/>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dt="0" ftr="0" hdr="0" sldNum="0"/>
  <p:txStyles>
    <p:titleStyle>
      <a:lvl1pPr marL="0" marR="0" indent="0" algn="l" defTabSz="2438338">
        <a:lnSpc>
          <a:spcPct val="80000"/>
        </a:lnSpc>
        <a:spcBef>
          <a:spcPts val="0"/>
        </a:spcBef>
        <a:spcAft>
          <a:spcPts val="0"/>
        </a:spcAft>
        <a:buClrTx/>
        <a:buSzTx/>
        <a:buFontTx/>
        <a:buNone/>
        <a:defRPr sz="8500" b="1" i="0" u="none" strike="noStrike" cap="none" spc="-170">
          <a:solidFill>
            <a:srgbClr val="000000"/>
          </a:solidFill>
          <a:latin typeface="+mn-lt"/>
          <a:ea typeface="+mn-ea"/>
          <a:cs typeface="+mn-cs"/>
        </a:defRPr>
      </a:lvl1pPr>
      <a:lvl2pPr marL="0" marR="0" indent="457200" algn="l" defTabSz="2438338">
        <a:lnSpc>
          <a:spcPct val="80000"/>
        </a:lnSpc>
        <a:spcBef>
          <a:spcPts val="0"/>
        </a:spcBef>
        <a:spcAft>
          <a:spcPts val="0"/>
        </a:spcAft>
        <a:buClrTx/>
        <a:buSzTx/>
        <a:buFontTx/>
        <a:buNone/>
        <a:defRPr sz="8500" b="1" i="0" u="none" strike="noStrike" cap="none" spc="-170">
          <a:solidFill>
            <a:srgbClr val="000000"/>
          </a:solidFill>
          <a:latin typeface="+mn-lt"/>
          <a:ea typeface="+mn-ea"/>
          <a:cs typeface="+mn-cs"/>
        </a:defRPr>
      </a:lvl2pPr>
      <a:lvl3pPr marL="0" marR="0" indent="914400" algn="l" defTabSz="2438338">
        <a:lnSpc>
          <a:spcPct val="80000"/>
        </a:lnSpc>
        <a:spcBef>
          <a:spcPts val="0"/>
        </a:spcBef>
        <a:spcAft>
          <a:spcPts val="0"/>
        </a:spcAft>
        <a:buClrTx/>
        <a:buSzTx/>
        <a:buFontTx/>
        <a:buNone/>
        <a:defRPr sz="8500" b="1" i="0" u="none" strike="noStrike" cap="none" spc="-170">
          <a:solidFill>
            <a:srgbClr val="000000"/>
          </a:solidFill>
          <a:latin typeface="+mn-lt"/>
          <a:ea typeface="+mn-ea"/>
          <a:cs typeface="+mn-cs"/>
        </a:defRPr>
      </a:lvl3pPr>
      <a:lvl4pPr marL="0" marR="0" indent="1371600" algn="l" defTabSz="2438338">
        <a:lnSpc>
          <a:spcPct val="80000"/>
        </a:lnSpc>
        <a:spcBef>
          <a:spcPts val="0"/>
        </a:spcBef>
        <a:spcAft>
          <a:spcPts val="0"/>
        </a:spcAft>
        <a:buClrTx/>
        <a:buSzTx/>
        <a:buFontTx/>
        <a:buNone/>
        <a:defRPr sz="8500" b="1" i="0" u="none" strike="noStrike" cap="none" spc="-170">
          <a:solidFill>
            <a:srgbClr val="000000"/>
          </a:solidFill>
          <a:latin typeface="+mn-lt"/>
          <a:ea typeface="+mn-ea"/>
          <a:cs typeface="+mn-cs"/>
        </a:defRPr>
      </a:lvl4pPr>
      <a:lvl5pPr marL="0" marR="0" indent="1828800" algn="l" defTabSz="2438338">
        <a:lnSpc>
          <a:spcPct val="80000"/>
        </a:lnSpc>
        <a:spcBef>
          <a:spcPts val="0"/>
        </a:spcBef>
        <a:spcAft>
          <a:spcPts val="0"/>
        </a:spcAft>
        <a:buClrTx/>
        <a:buSzTx/>
        <a:buFontTx/>
        <a:buNone/>
        <a:defRPr sz="8500" b="1" i="0" u="none" strike="noStrike" cap="none" spc="-170">
          <a:solidFill>
            <a:srgbClr val="000000"/>
          </a:solidFill>
          <a:latin typeface="+mn-lt"/>
          <a:ea typeface="+mn-ea"/>
          <a:cs typeface="+mn-cs"/>
        </a:defRPr>
      </a:lvl5pPr>
      <a:lvl6pPr marL="0" marR="0" indent="2286000" algn="l" defTabSz="2438338">
        <a:lnSpc>
          <a:spcPct val="80000"/>
        </a:lnSpc>
        <a:spcBef>
          <a:spcPts val="0"/>
        </a:spcBef>
        <a:spcAft>
          <a:spcPts val="0"/>
        </a:spcAft>
        <a:buClrTx/>
        <a:buSzTx/>
        <a:buFontTx/>
        <a:buNone/>
        <a:defRPr sz="8500" b="1" i="0" u="none" strike="noStrike" cap="none" spc="-170">
          <a:solidFill>
            <a:srgbClr val="000000"/>
          </a:solidFill>
          <a:latin typeface="+mn-lt"/>
          <a:ea typeface="+mn-ea"/>
          <a:cs typeface="+mn-cs"/>
        </a:defRPr>
      </a:lvl6pPr>
      <a:lvl7pPr marL="0" marR="0" indent="2743200" algn="l" defTabSz="2438338">
        <a:lnSpc>
          <a:spcPct val="80000"/>
        </a:lnSpc>
        <a:spcBef>
          <a:spcPts val="0"/>
        </a:spcBef>
        <a:spcAft>
          <a:spcPts val="0"/>
        </a:spcAft>
        <a:buClrTx/>
        <a:buSzTx/>
        <a:buFontTx/>
        <a:buNone/>
        <a:defRPr sz="8500" b="1" i="0" u="none" strike="noStrike" cap="none" spc="-170">
          <a:solidFill>
            <a:srgbClr val="000000"/>
          </a:solidFill>
          <a:latin typeface="+mn-lt"/>
          <a:ea typeface="+mn-ea"/>
          <a:cs typeface="+mn-cs"/>
        </a:defRPr>
      </a:lvl7pPr>
      <a:lvl8pPr marL="0" marR="0" indent="3200400" algn="l" defTabSz="2438338">
        <a:lnSpc>
          <a:spcPct val="80000"/>
        </a:lnSpc>
        <a:spcBef>
          <a:spcPts val="0"/>
        </a:spcBef>
        <a:spcAft>
          <a:spcPts val="0"/>
        </a:spcAft>
        <a:buClrTx/>
        <a:buSzTx/>
        <a:buFontTx/>
        <a:buNone/>
        <a:defRPr sz="8500" b="1" i="0" u="none" strike="noStrike" cap="none" spc="-170">
          <a:solidFill>
            <a:srgbClr val="000000"/>
          </a:solidFill>
          <a:latin typeface="+mn-lt"/>
          <a:ea typeface="+mn-ea"/>
          <a:cs typeface="+mn-cs"/>
        </a:defRPr>
      </a:lvl8pPr>
      <a:lvl9pPr marL="0" marR="0" indent="3657600" algn="l" defTabSz="2438338">
        <a:lnSpc>
          <a:spcPct val="80000"/>
        </a:lnSpc>
        <a:spcBef>
          <a:spcPts val="0"/>
        </a:spcBef>
        <a:spcAft>
          <a:spcPts val="0"/>
        </a:spcAft>
        <a:buClrTx/>
        <a:buSzTx/>
        <a:buFontTx/>
        <a:buNone/>
        <a:defRPr sz="8500" b="1" i="0" u="none" strike="noStrike" cap="none" spc="-170">
          <a:solidFill>
            <a:srgbClr val="000000"/>
          </a:solidFill>
          <a:latin typeface="+mn-lt"/>
          <a:ea typeface="+mn-ea"/>
          <a:cs typeface="+mn-cs"/>
        </a:defRPr>
      </a:lvl9pPr>
    </p:titleStyle>
    <p:bodyStyle>
      <a:lvl1pPr marL="609600" marR="0" indent="-609600" algn="l" defTabSz="2438338">
        <a:lnSpc>
          <a:spcPct val="90000"/>
        </a:lnSpc>
        <a:spcBef>
          <a:spcPts val="4500"/>
        </a:spcBef>
        <a:spcAft>
          <a:spcPts val="0"/>
        </a:spcAft>
        <a:buClrTx/>
        <a:buSzPct val="123000"/>
        <a:buFontTx/>
        <a:buChar char="•"/>
        <a:defRPr sz="4800" b="0" i="0" u="none" strike="noStrike" cap="none" spc="0">
          <a:solidFill>
            <a:srgbClr val="000000"/>
          </a:solidFill>
          <a:latin typeface="+mn-lt"/>
          <a:ea typeface="+mn-ea"/>
          <a:cs typeface="+mn-cs"/>
        </a:defRPr>
      </a:lvl1pPr>
      <a:lvl2pPr marL="1219200" marR="0" indent="-609600" algn="l" defTabSz="2438338">
        <a:lnSpc>
          <a:spcPct val="90000"/>
        </a:lnSpc>
        <a:spcBef>
          <a:spcPts val="4500"/>
        </a:spcBef>
        <a:spcAft>
          <a:spcPts val="0"/>
        </a:spcAft>
        <a:buClrTx/>
        <a:buSzPct val="123000"/>
        <a:buFontTx/>
        <a:buChar char="•"/>
        <a:defRPr sz="4800" b="0" i="0" u="none" strike="noStrike" cap="none" spc="0">
          <a:solidFill>
            <a:srgbClr val="000000"/>
          </a:solidFill>
          <a:latin typeface="+mn-lt"/>
          <a:ea typeface="+mn-ea"/>
          <a:cs typeface="+mn-cs"/>
        </a:defRPr>
      </a:lvl2pPr>
      <a:lvl3pPr marL="1828800" marR="0" indent="-609600" algn="l" defTabSz="2438338">
        <a:lnSpc>
          <a:spcPct val="90000"/>
        </a:lnSpc>
        <a:spcBef>
          <a:spcPts val="4500"/>
        </a:spcBef>
        <a:spcAft>
          <a:spcPts val="0"/>
        </a:spcAft>
        <a:buClrTx/>
        <a:buSzPct val="123000"/>
        <a:buFontTx/>
        <a:buChar char="•"/>
        <a:defRPr sz="4800" b="0" i="0" u="none" strike="noStrike" cap="none" spc="0">
          <a:solidFill>
            <a:srgbClr val="000000"/>
          </a:solidFill>
          <a:latin typeface="+mn-lt"/>
          <a:ea typeface="+mn-ea"/>
          <a:cs typeface="+mn-cs"/>
        </a:defRPr>
      </a:lvl3pPr>
      <a:lvl4pPr marL="2438400" marR="0" indent="-609600" algn="l" defTabSz="2438338">
        <a:lnSpc>
          <a:spcPct val="90000"/>
        </a:lnSpc>
        <a:spcBef>
          <a:spcPts val="4500"/>
        </a:spcBef>
        <a:spcAft>
          <a:spcPts val="0"/>
        </a:spcAft>
        <a:buClrTx/>
        <a:buSzPct val="123000"/>
        <a:buFontTx/>
        <a:buChar char="•"/>
        <a:defRPr sz="4800" b="0" i="0" u="none" strike="noStrike" cap="none" spc="0">
          <a:solidFill>
            <a:srgbClr val="000000"/>
          </a:solidFill>
          <a:latin typeface="+mn-lt"/>
          <a:ea typeface="+mn-ea"/>
          <a:cs typeface="+mn-cs"/>
        </a:defRPr>
      </a:lvl4pPr>
      <a:lvl5pPr marL="3048000" marR="0" indent="-609600" algn="l" defTabSz="2438338">
        <a:lnSpc>
          <a:spcPct val="90000"/>
        </a:lnSpc>
        <a:spcBef>
          <a:spcPts val="4500"/>
        </a:spcBef>
        <a:spcAft>
          <a:spcPts val="0"/>
        </a:spcAft>
        <a:buClrTx/>
        <a:buSzPct val="123000"/>
        <a:buFontTx/>
        <a:buChar char="•"/>
        <a:defRPr sz="4800" b="0" i="0" u="none" strike="noStrike" cap="none" spc="0">
          <a:solidFill>
            <a:srgbClr val="000000"/>
          </a:solidFill>
          <a:latin typeface="+mn-lt"/>
          <a:ea typeface="+mn-ea"/>
          <a:cs typeface="+mn-cs"/>
        </a:defRPr>
      </a:lvl5pPr>
      <a:lvl6pPr marL="3657600" marR="0" indent="-609600" algn="l" defTabSz="2438338">
        <a:lnSpc>
          <a:spcPct val="90000"/>
        </a:lnSpc>
        <a:spcBef>
          <a:spcPts val="4500"/>
        </a:spcBef>
        <a:spcAft>
          <a:spcPts val="0"/>
        </a:spcAft>
        <a:buClrTx/>
        <a:buSzPct val="123000"/>
        <a:buFontTx/>
        <a:buChar char="•"/>
        <a:defRPr sz="4800" b="0" i="0" u="none" strike="noStrike" cap="none" spc="0">
          <a:solidFill>
            <a:srgbClr val="000000"/>
          </a:solidFill>
          <a:latin typeface="+mn-lt"/>
          <a:ea typeface="+mn-ea"/>
          <a:cs typeface="+mn-cs"/>
        </a:defRPr>
      </a:lvl6pPr>
      <a:lvl7pPr marL="4267200" marR="0" indent="-609600" algn="l" defTabSz="2438338">
        <a:lnSpc>
          <a:spcPct val="90000"/>
        </a:lnSpc>
        <a:spcBef>
          <a:spcPts val="4500"/>
        </a:spcBef>
        <a:spcAft>
          <a:spcPts val="0"/>
        </a:spcAft>
        <a:buClrTx/>
        <a:buSzPct val="123000"/>
        <a:buFontTx/>
        <a:buChar char="•"/>
        <a:defRPr sz="4800" b="0" i="0" u="none" strike="noStrike" cap="none" spc="0">
          <a:solidFill>
            <a:srgbClr val="000000"/>
          </a:solidFill>
          <a:latin typeface="+mn-lt"/>
          <a:ea typeface="+mn-ea"/>
          <a:cs typeface="+mn-cs"/>
        </a:defRPr>
      </a:lvl7pPr>
      <a:lvl8pPr marL="4876800" marR="0" indent="-609600" algn="l" defTabSz="2438338">
        <a:lnSpc>
          <a:spcPct val="90000"/>
        </a:lnSpc>
        <a:spcBef>
          <a:spcPts val="4500"/>
        </a:spcBef>
        <a:spcAft>
          <a:spcPts val="0"/>
        </a:spcAft>
        <a:buClrTx/>
        <a:buSzPct val="123000"/>
        <a:buFontTx/>
        <a:buChar char="•"/>
        <a:defRPr sz="4800" b="0" i="0" u="none" strike="noStrike" cap="none" spc="0">
          <a:solidFill>
            <a:srgbClr val="000000"/>
          </a:solidFill>
          <a:latin typeface="+mn-lt"/>
          <a:ea typeface="+mn-ea"/>
          <a:cs typeface="+mn-cs"/>
        </a:defRPr>
      </a:lvl8pPr>
      <a:lvl9pPr marL="5486400" marR="0" indent="-609600" algn="l" defTabSz="2438338">
        <a:lnSpc>
          <a:spcPct val="90000"/>
        </a:lnSpc>
        <a:spcBef>
          <a:spcPts val="4500"/>
        </a:spcBef>
        <a:spcAft>
          <a:spcPts val="0"/>
        </a:spcAft>
        <a:buClrTx/>
        <a:buSzPct val="123000"/>
        <a:buFontTx/>
        <a:buChar char="•"/>
        <a:defRPr sz="4800" b="0" i="0" u="none" strike="noStrike" cap="none" spc="0">
          <a:solidFill>
            <a:srgbClr val="000000"/>
          </a:solidFill>
          <a:latin typeface="+mn-lt"/>
          <a:ea typeface="+mn-ea"/>
          <a:cs typeface="+mn-cs"/>
        </a:defRPr>
      </a:lvl9pPr>
    </p:bodyStyle>
    <p:otherStyle>
      <a:lvl1pPr marL="0" marR="0" indent="0" algn="ctr" defTabSz="584200">
        <a:lnSpc>
          <a:spcPct val="100000"/>
        </a:lnSpc>
        <a:spcBef>
          <a:spcPts val="0"/>
        </a:spcBef>
        <a:spcAft>
          <a:spcPts val="0"/>
        </a:spcAft>
        <a:buClrTx/>
        <a:buSzTx/>
        <a:buFontTx/>
        <a:buNone/>
        <a:defRPr sz="1800" b="0" i="0" u="none" strike="noStrike" cap="none" spc="0">
          <a:solidFill>
            <a:schemeClr val="tx1"/>
          </a:solidFill>
          <a:latin typeface="+mn-lt"/>
          <a:ea typeface="+mn-ea"/>
          <a:cs typeface="+mn-cs"/>
        </a:defRPr>
      </a:lvl1pPr>
      <a:lvl2pPr marL="0" marR="0" indent="457200" algn="ctr" defTabSz="584200">
        <a:lnSpc>
          <a:spcPct val="100000"/>
        </a:lnSpc>
        <a:spcBef>
          <a:spcPts val="0"/>
        </a:spcBef>
        <a:spcAft>
          <a:spcPts val="0"/>
        </a:spcAft>
        <a:buClrTx/>
        <a:buSzTx/>
        <a:buFontTx/>
        <a:buNone/>
        <a:defRPr sz="1800" b="0" i="0" u="none" strike="noStrike" cap="none" spc="0">
          <a:solidFill>
            <a:schemeClr val="tx1"/>
          </a:solidFill>
          <a:latin typeface="+mn-lt"/>
          <a:ea typeface="+mn-ea"/>
          <a:cs typeface="+mn-cs"/>
        </a:defRPr>
      </a:lvl2pPr>
      <a:lvl3pPr marL="0" marR="0" indent="914400" algn="ctr" defTabSz="584200">
        <a:lnSpc>
          <a:spcPct val="100000"/>
        </a:lnSpc>
        <a:spcBef>
          <a:spcPts val="0"/>
        </a:spcBef>
        <a:spcAft>
          <a:spcPts val="0"/>
        </a:spcAft>
        <a:buClrTx/>
        <a:buSzTx/>
        <a:buFontTx/>
        <a:buNone/>
        <a:defRPr sz="1800" b="0" i="0" u="none" strike="noStrike" cap="none" spc="0">
          <a:solidFill>
            <a:schemeClr val="tx1"/>
          </a:solidFill>
          <a:latin typeface="+mn-lt"/>
          <a:ea typeface="+mn-ea"/>
          <a:cs typeface="+mn-cs"/>
        </a:defRPr>
      </a:lvl3pPr>
      <a:lvl4pPr marL="0" marR="0" indent="1371600" algn="ctr" defTabSz="584200">
        <a:lnSpc>
          <a:spcPct val="100000"/>
        </a:lnSpc>
        <a:spcBef>
          <a:spcPts val="0"/>
        </a:spcBef>
        <a:spcAft>
          <a:spcPts val="0"/>
        </a:spcAft>
        <a:buClrTx/>
        <a:buSzTx/>
        <a:buFontTx/>
        <a:buNone/>
        <a:defRPr sz="1800" b="0" i="0" u="none" strike="noStrike" cap="none" spc="0">
          <a:solidFill>
            <a:schemeClr val="tx1"/>
          </a:solidFill>
          <a:latin typeface="+mn-lt"/>
          <a:ea typeface="+mn-ea"/>
          <a:cs typeface="+mn-cs"/>
        </a:defRPr>
      </a:lvl4pPr>
      <a:lvl5pPr marL="0" marR="0" indent="1828800" algn="ctr" defTabSz="584200">
        <a:lnSpc>
          <a:spcPct val="100000"/>
        </a:lnSpc>
        <a:spcBef>
          <a:spcPts val="0"/>
        </a:spcBef>
        <a:spcAft>
          <a:spcPts val="0"/>
        </a:spcAft>
        <a:buClrTx/>
        <a:buSzTx/>
        <a:buFontTx/>
        <a:buNone/>
        <a:defRPr sz="1800" b="0" i="0" u="none" strike="noStrike" cap="none" spc="0">
          <a:solidFill>
            <a:schemeClr val="tx1"/>
          </a:solidFill>
          <a:latin typeface="+mn-lt"/>
          <a:ea typeface="+mn-ea"/>
          <a:cs typeface="+mn-cs"/>
        </a:defRPr>
      </a:lvl5pPr>
      <a:lvl6pPr marL="0" marR="0" indent="2286000" algn="ctr" defTabSz="584200">
        <a:lnSpc>
          <a:spcPct val="100000"/>
        </a:lnSpc>
        <a:spcBef>
          <a:spcPts val="0"/>
        </a:spcBef>
        <a:spcAft>
          <a:spcPts val="0"/>
        </a:spcAft>
        <a:buClrTx/>
        <a:buSzTx/>
        <a:buFontTx/>
        <a:buNone/>
        <a:defRPr sz="1800" b="0" i="0" u="none" strike="noStrike" cap="none" spc="0">
          <a:solidFill>
            <a:schemeClr val="tx1"/>
          </a:solidFill>
          <a:latin typeface="+mn-lt"/>
          <a:ea typeface="+mn-ea"/>
          <a:cs typeface="+mn-cs"/>
        </a:defRPr>
      </a:lvl6pPr>
      <a:lvl7pPr marL="0" marR="0" indent="2743200" algn="ctr" defTabSz="584200">
        <a:lnSpc>
          <a:spcPct val="100000"/>
        </a:lnSpc>
        <a:spcBef>
          <a:spcPts val="0"/>
        </a:spcBef>
        <a:spcAft>
          <a:spcPts val="0"/>
        </a:spcAft>
        <a:buClrTx/>
        <a:buSzTx/>
        <a:buFontTx/>
        <a:buNone/>
        <a:defRPr sz="1800" b="0" i="0" u="none" strike="noStrike" cap="none" spc="0">
          <a:solidFill>
            <a:schemeClr val="tx1"/>
          </a:solidFill>
          <a:latin typeface="+mn-lt"/>
          <a:ea typeface="+mn-ea"/>
          <a:cs typeface="+mn-cs"/>
        </a:defRPr>
      </a:lvl7pPr>
      <a:lvl8pPr marL="0" marR="0" indent="3200400" algn="ctr" defTabSz="584200">
        <a:lnSpc>
          <a:spcPct val="100000"/>
        </a:lnSpc>
        <a:spcBef>
          <a:spcPts val="0"/>
        </a:spcBef>
        <a:spcAft>
          <a:spcPts val="0"/>
        </a:spcAft>
        <a:buClrTx/>
        <a:buSzTx/>
        <a:buFontTx/>
        <a:buNone/>
        <a:defRPr sz="1800" b="0" i="0" u="none" strike="noStrike" cap="none" spc="0">
          <a:solidFill>
            <a:schemeClr val="tx1"/>
          </a:solidFill>
          <a:latin typeface="+mn-lt"/>
          <a:ea typeface="+mn-ea"/>
          <a:cs typeface="+mn-cs"/>
        </a:defRPr>
      </a:lvl8pPr>
      <a:lvl9pPr marL="0" marR="0" indent="3657600" algn="ctr" defTabSz="584200">
        <a:lnSpc>
          <a:spcPct val="100000"/>
        </a:lnSpc>
        <a:spcBef>
          <a:spcPts val="0"/>
        </a:spcBef>
        <a:spcAft>
          <a:spcPts val="0"/>
        </a:spcAft>
        <a:buClrTx/>
        <a:buSzTx/>
        <a:buFontTx/>
        <a:buNone/>
        <a:defRPr sz="1800" b="0" i="0" u="none" strike="noStrike" cap="none" spc="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5.png"/><Relationship Id="rId3" Type="http://schemas.openxmlformats.org/officeDocument/2006/relationships/image" Target="../media/image1.png"/><Relationship Id="rId4" Type="http://schemas.openxmlformats.org/officeDocument/2006/relationships/image" Target="../media/image6.png"/><Relationship Id="rId5" Type="http://schemas.openxmlformats.org/officeDocument/2006/relationships/image" Target="../media/image7.jpg"/><Relationship Id="rId6" Type="http://schemas.openxmlformats.org/officeDocument/2006/relationships/image" Target="../media/image2.jp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16.xml"/></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12.png"/></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13.png"/><Relationship Id="rId3" Type="http://schemas.openxmlformats.org/officeDocument/2006/relationships/image" Target="../media/image14.png"/></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15.png"/></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16.png"/><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19.png"/></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hyperlink" Target="mailto:olivier.antoine@engie.com" TargetMode="External"/><Relationship Id="rId3" Type="http://schemas.openxmlformats.org/officeDocument/2006/relationships/hyperlink" Target="mailto:luca.ruffino@med-tso.com" TargetMode="External"/></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20.png"/><Relationship Id="rId3" Type="http://schemas.openxmlformats.org/officeDocument/2006/relationships/image" Target="../media/image21.jpg"/></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8.png"/></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9.png"/><Relationship Id="rId3" Type="http://schemas.openxmlformats.org/officeDocument/2006/relationships/image" Target="../media/image10.png"/><Relationship Id="rId4" Type="http://schemas.openxmlformats.org/officeDocument/2006/relationships/image" Target="../media/image11.pn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9.png"/><Relationship Id="rId3" Type="http://schemas.openxmlformats.org/officeDocument/2006/relationships/image" Target="../media/image10.png"/><Relationship Id="rId4" Type="http://schemas.openxmlformats.org/officeDocument/2006/relationships/image" Target="../media/image11.pn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9.png"/><Relationship Id="rId3" Type="http://schemas.openxmlformats.org/officeDocument/2006/relationships/image" Target="../media/image10.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grpSp>
        <p:nvGrpSpPr>
          <p:cNvPr id="25" name="Gruppo 24" hidden="0"/>
          <p:cNvGrpSpPr/>
          <p:nvPr isPhoto="0" userDrawn="0"/>
        </p:nvGrpSpPr>
        <p:grpSpPr bwMode="auto">
          <a:xfrm>
            <a:off x="0" y="0"/>
            <a:ext cx="24384000" cy="13716000"/>
            <a:chOff x="0" y="0"/>
            <a:chExt cx="24384000" cy="13716000"/>
          </a:xfrm>
        </p:grpSpPr>
        <p:pic>
          <p:nvPicPr>
            <p:cNvPr id="4" name="Picture 3" hidden="0"/>
            <p:cNvPicPr>
              <a:picLocks noChangeAspect="1"/>
            </p:cNvPicPr>
            <p:nvPr isPhoto="0" userDrawn="0"/>
          </p:nvPicPr>
          <p:blipFill>
            <a:blip r:embed="rId2"/>
            <a:srcRect l="255" t="783" r="254" b="915"/>
            <a:stretch/>
          </p:blipFill>
          <p:spPr bwMode="auto">
            <a:xfrm>
              <a:off x="0" y="0"/>
              <a:ext cx="24384000" cy="13716000"/>
            </a:xfrm>
            <a:prstGeom prst="rect">
              <a:avLst/>
            </a:prstGeom>
          </p:spPr>
        </p:pic>
        <p:sp>
          <p:nvSpPr>
            <p:cNvPr id="19" name="Rectángulo: esquinas redondeadas 8" hidden="0"/>
            <p:cNvSpPr/>
            <p:nvPr isPhoto="0" userDrawn="0"/>
          </p:nvSpPr>
          <p:spPr bwMode="auto">
            <a:xfrm>
              <a:off x="20058081" y="596619"/>
              <a:ext cx="2210248" cy="2487238"/>
            </a:xfrm>
            <a:prstGeom prst="roundRect">
              <a:avLst>
                <a:gd name="adj" fmla="val 16667"/>
              </a:avLst>
            </a:prstGeom>
            <a:solidFill>
              <a:schemeClr val="bg1"/>
            </a:solidFill>
            <a:ln w="19050">
              <a:solidFill>
                <a:srgbClr val="25277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noAutofit/>
            </a:bodyPr>
            <a:lstStyle/>
            <a:p>
              <a:pPr>
                <a:defRPr/>
              </a:pPr>
              <a:endParaRPr lang="it-IT"/>
            </a:p>
          </p:txBody>
        </p:sp>
        <p:sp>
          <p:nvSpPr>
            <p:cNvPr id="20" name="Cuadro de texto 2" hidden="0"/>
            <p:cNvSpPr txBox="1">
              <a:spLocks noChangeArrowheads="1"/>
            </p:cNvSpPr>
            <p:nvPr isPhoto="0" userDrawn="0"/>
          </p:nvSpPr>
          <p:spPr bwMode="auto">
            <a:xfrm>
              <a:off x="20920203" y="1084528"/>
              <a:ext cx="508635" cy="1224951"/>
            </a:xfrm>
            <a:prstGeom prst="rect">
              <a:avLst/>
            </a:prstGeom>
            <a:noFill/>
            <a:ln w="9525">
              <a:noFill/>
              <a:miter lim="800000"/>
              <a:headEnd/>
              <a:tailEnd/>
            </a:ln>
          </p:spPr>
          <p:txBody>
            <a:bodyPr rot="0" vert="horz" wrap="square" lIns="91440" tIns="45720" rIns="91440" bIns="45720" anchor="t" anchorCtr="0">
              <a:noAutofit/>
            </a:bodyPr>
            <a:lstStyle/>
            <a:p>
              <a:pPr>
                <a:defRPr/>
              </a:pPr>
              <a:r>
                <a:rPr lang="de-DE" sz="8800" b="1">
                  <a:solidFill>
                    <a:srgbClr val="FF9E18"/>
                  </a:solidFill>
                  <a:latin typeface="DIN Next LT Pro"/>
                  <a:ea typeface="Calibri"/>
                  <a:cs typeface="Calibri"/>
                </a:rPr>
                <a:t>9</a:t>
              </a:r>
              <a:endParaRPr lang="it-IT" sz="2000">
                <a:latin typeface="Arial"/>
                <a:ea typeface="Times New Roman"/>
                <a:cs typeface="Times New Roman"/>
              </a:endParaRPr>
            </a:p>
          </p:txBody>
        </p:sp>
        <p:sp>
          <p:nvSpPr>
            <p:cNvPr id="21" name="Cuadro de texto 2" hidden="0"/>
            <p:cNvSpPr txBox="1">
              <a:spLocks noChangeArrowheads="1"/>
            </p:cNvSpPr>
            <p:nvPr isPhoto="0" userDrawn="0"/>
          </p:nvSpPr>
          <p:spPr bwMode="auto">
            <a:xfrm>
              <a:off x="19983170" y="2454121"/>
              <a:ext cx="2360069" cy="333375"/>
            </a:xfrm>
            <a:prstGeom prst="rect">
              <a:avLst/>
            </a:prstGeom>
            <a:noFill/>
            <a:ln w="9525">
              <a:noFill/>
              <a:miter lim="800000"/>
              <a:headEnd/>
              <a:tailEnd/>
            </a:ln>
          </p:spPr>
          <p:txBody>
            <a:bodyPr rot="0" vert="horz" wrap="square" lIns="91440" tIns="45720" rIns="91440" bIns="45720" anchor="t" anchorCtr="0">
              <a:noAutofit/>
            </a:bodyPr>
            <a:lstStyle/>
            <a:p>
              <a:pPr algn="ctr">
                <a:lnSpc>
                  <a:spcPct val="114999"/>
                </a:lnSpc>
                <a:defRPr/>
              </a:pPr>
              <a:r>
                <a:rPr lang="de-DE" b="1">
                  <a:solidFill>
                    <a:srgbClr val="FF9E18"/>
                  </a:solidFill>
                  <a:latin typeface="DIN Next LT Pro"/>
                  <a:ea typeface="Calibri"/>
                  <a:cs typeface="Calibri"/>
                </a:rPr>
                <a:t>9.30 – 12.30 CET</a:t>
              </a:r>
              <a:endParaRPr lang="it-IT" sz="2000">
                <a:latin typeface="Arial"/>
                <a:ea typeface="Times New Roman"/>
                <a:cs typeface="Times New Roman"/>
              </a:endParaRPr>
            </a:p>
          </p:txBody>
        </p:sp>
        <p:sp>
          <p:nvSpPr>
            <p:cNvPr id="22" name="Cuadro de texto 2" hidden="0"/>
            <p:cNvSpPr txBox="1">
              <a:spLocks noChangeArrowheads="1"/>
            </p:cNvSpPr>
            <p:nvPr isPhoto="0" userDrawn="0"/>
          </p:nvSpPr>
          <p:spPr bwMode="auto">
            <a:xfrm>
              <a:off x="20186779" y="705988"/>
              <a:ext cx="1952849" cy="317500"/>
            </a:xfrm>
            <a:prstGeom prst="rect">
              <a:avLst/>
            </a:prstGeom>
            <a:noFill/>
            <a:ln w="9525">
              <a:noFill/>
              <a:miter lim="800000"/>
              <a:headEnd/>
              <a:tailEnd/>
            </a:ln>
          </p:spPr>
          <p:txBody>
            <a:bodyPr rot="0" vert="horz" wrap="square" lIns="91440" tIns="45720" rIns="91440" bIns="45720" anchor="t" anchorCtr="0">
              <a:noAutofit/>
            </a:bodyPr>
            <a:lstStyle/>
            <a:p>
              <a:pPr>
                <a:defRPr/>
              </a:pPr>
              <a:r>
                <a:rPr lang="de-DE" sz="3200" b="1">
                  <a:solidFill>
                    <a:srgbClr val="FF9E18"/>
                  </a:solidFill>
                  <a:latin typeface="DIN Next LT Pro"/>
                  <a:ea typeface="Calibri"/>
                  <a:cs typeface="Calibri"/>
                </a:rPr>
                <a:t>FEB</a:t>
              </a:r>
              <a:r>
                <a:rPr lang="de-DE" sz="3600" b="1">
                  <a:solidFill>
                    <a:srgbClr val="FF9E18"/>
                  </a:solidFill>
                  <a:latin typeface="DIN Next LT Pro"/>
                  <a:ea typeface="Calibri"/>
                  <a:cs typeface="Calibri"/>
                </a:rPr>
                <a:t>   </a:t>
              </a:r>
              <a:r>
                <a:rPr lang="de-DE" sz="3200" b="1">
                  <a:solidFill>
                    <a:srgbClr val="FF9E18"/>
                  </a:solidFill>
                  <a:latin typeface="DIN Next LT Pro"/>
                  <a:ea typeface="Calibri"/>
                  <a:cs typeface="Calibri"/>
                </a:rPr>
                <a:t>2022</a:t>
              </a:r>
              <a:endParaRPr lang="it-IT" sz="2000">
                <a:latin typeface="Arial"/>
                <a:ea typeface="Times New Roman"/>
                <a:cs typeface="Times New Roman"/>
              </a:endParaRPr>
            </a:p>
          </p:txBody>
        </p:sp>
        <p:cxnSp>
          <p:nvCxnSpPr>
            <p:cNvPr id="23" name="Connettore diritto 22" hidden="0"/>
            <p:cNvCxnSpPr>
              <a:cxnSpLocks/>
            </p:cNvCxnSpPr>
            <p:nvPr isPhoto="0" userDrawn="0"/>
          </p:nvCxnSpPr>
          <p:spPr bwMode="auto">
            <a:xfrm>
              <a:off x="20058081" y="2364476"/>
              <a:ext cx="2210248" cy="0"/>
            </a:xfrm>
            <a:prstGeom prst="line">
              <a:avLst/>
            </a:prstGeom>
            <a:ln w="12700">
              <a:solidFill>
                <a:srgbClr val="252772"/>
              </a:solidFill>
            </a:ln>
          </p:spPr>
          <p:style>
            <a:lnRef idx="1">
              <a:schemeClr val="accent1"/>
            </a:lnRef>
            <a:fillRef idx="0">
              <a:schemeClr val="accent1"/>
            </a:fillRef>
            <a:effectRef idx="0">
              <a:schemeClr val="accent1"/>
            </a:effectRef>
            <a:fontRef idx="minor">
              <a:schemeClr val="tx1"/>
            </a:fontRef>
          </p:style>
        </p:cxnSp>
        <p:cxnSp>
          <p:nvCxnSpPr>
            <p:cNvPr id="26" name="Connettore diritto 25" hidden="0"/>
            <p:cNvCxnSpPr>
              <a:cxnSpLocks/>
            </p:cNvCxnSpPr>
            <p:nvPr isPhoto="0" userDrawn="0"/>
          </p:nvCxnSpPr>
          <p:spPr bwMode="auto">
            <a:xfrm>
              <a:off x="20058079" y="1315605"/>
              <a:ext cx="2210248" cy="0"/>
            </a:xfrm>
            <a:prstGeom prst="line">
              <a:avLst/>
            </a:prstGeom>
            <a:ln w="12700">
              <a:solidFill>
                <a:srgbClr val="252772"/>
              </a:solidFill>
            </a:ln>
          </p:spPr>
          <p:style>
            <a:lnRef idx="1">
              <a:schemeClr val="accent1"/>
            </a:lnRef>
            <a:fillRef idx="0">
              <a:schemeClr val="accent1"/>
            </a:fillRef>
            <a:effectRef idx="0">
              <a:schemeClr val="accent1"/>
            </a:effectRef>
            <a:fontRef idx="minor">
              <a:schemeClr val="tx1"/>
            </a:fontRef>
          </p:style>
        </p:cxnSp>
      </p:grpSp>
      <p:sp>
        <p:nvSpPr>
          <p:cNvPr id="153" name="An integrated Grid for enabling the energy transition in the Mediterranean" hidden="0"/>
          <p:cNvSpPr txBox="1"/>
          <p:nvPr isPhoto="0" userDrawn="0"/>
        </p:nvSpPr>
        <p:spPr bwMode="auto">
          <a:xfrm>
            <a:off x="2183079" y="6471128"/>
            <a:ext cx="10213671" cy="793038"/>
          </a:xfrm>
          <a:prstGeom prst="rect">
            <a:avLst/>
          </a:prstGeom>
          <a:ln w="12700">
            <a:miter lim="400000"/>
          </a:ln>
        </p:spPr>
        <p:txBody>
          <a:bodyPr wrap="square" lIns="50800" tIns="50800" rIns="50800" bIns="50800" anchor="ctr">
            <a:spAutoFit/>
          </a:bodyPr>
          <a:lstStyle>
            <a:lvl1pPr>
              <a:lnSpc>
                <a:spcPct val="120000"/>
              </a:lnSpc>
              <a:defRPr sz="5000" b="1" cap="all">
                <a:solidFill>
                  <a:srgbClr val="FFFFFF"/>
                </a:solidFill>
                <a:latin typeface="Helvetica"/>
                <a:ea typeface="Helvetica"/>
                <a:cs typeface="Helvetica"/>
              </a:defRPr>
            </a:lvl1pPr>
          </a:lstStyle>
          <a:p>
            <a:pPr algn="l">
              <a:lnSpc>
                <a:spcPct val="150000"/>
              </a:lnSpc>
              <a:defRPr/>
            </a:pPr>
            <a:r>
              <a:rPr lang="en-GB" sz="3400">
                <a:solidFill>
                  <a:srgbClr val="F39324"/>
                </a:solidFill>
              </a:rPr>
              <a:t>WORKSHOP ONLINE</a:t>
            </a:r>
            <a:endParaRPr sz="3400">
              <a:solidFill>
                <a:srgbClr val="F39324"/>
              </a:solidFill>
            </a:endParaRPr>
          </a:p>
        </p:txBody>
      </p:sp>
      <p:sp>
        <p:nvSpPr>
          <p:cNvPr id="154" name="Mediterranean Project 2 Closing Conference" hidden="0"/>
          <p:cNvSpPr txBox="1"/>
          <p:nvPr isPhoto="0" userDrawn="0"/>
        </p:nvSpPr>
        <p:spPr bwMode="auto">
          <a:xfrm>
            <a:off x="2183079" y="7245869"/>
            <a:ext cx="8842988" cy="2866747"/>
          </a:xfrm>
          <a:prstGeom prst="rect">
            <a:avLst/>
          </a:prstGeom>
          <a:ln w="12700">
            <a:miter lim="400000"/>
          </a:ln>
        </p:spPr>
        <p:txBody>
          <a:bodyPr wrap="square" lIns="50800" tIns="50800" rIns="50800" bIns="50800" anchor="ctr">
            <a:spAutoFit/>
          </a:bodyPr>
          <a:lstStyle>
            <a:lvl1pPr>
              <a:defRPr sz="4000">
                <a:solidFill>
                  <a:srgbClr val="FFFFFF"/>
                </a:solidFill>
                <a:latin typeface="Helvetica"/>
                <a:ea typeface="Helvetica"/>
                <a:cs typeface="Helvetica"/>
              </a:defRPr>
            </a:lvl1pPr>
          </a:lstStyle>
          <a:p>
            <a:pPr algn="l">
              <a:lnSpc>
                <a:spcPct val="114999"/>
              </a:lnSpc>
              <a:spcAft>
                <a:spcPts val="1200"/>
              </a:spcAft>
              <a:defRPr/>
            </a:pPr>
            <a:r>
              <a:rPr lang="de-DE" sz="3200" b="1">
                <a:solidFill>
                  <a:srgbClr val="2B2D6D"/>
                </a:solidFill>
                <a:latin typeface="Helvetica"/>
                <a:ea typeface="Calibri"/>
                <a:cs typeface="Calibri"/>
              </a:rPr>
              <a:t>"Enabling electricity exchanges  and trading in the Mediterranean"</a:t>
            </a:r>
            <a:endParaRPr lang="es-ES" sz="3200">
              <a:latin typeface="Helvetica"/>
              <a:ea typeface="Times New Roman"/>
              <a:cs typeface="Times New Roman"/>
            </a:endParaRPr>
          </a:p>
          <a:p>
            <a:pPr algn="l">
              <a:lnSpc>
                <a:spcPct val="114999"/>
              </a:lnSpc>
              <a:spcAft>
                <a:spcPts val="300"/>
              </a:spcAft>
              <a:defRPr/>
            </a:pPr>
            <a:r>
              <a:rPr lang="de-DE" sz="2800">
                <a:solidFill>
                  <a:srgbClr val="797DB0"/>
                </a:solidFill>
                <a:latin typeface="Helvetica"/>
                <a:ea typeface="Calibri"/>
                <a:cs typeface="Calibri"/>
              </a:rPr>
              <a:t>Achieving a common technical &amp; regulatory framework to increase electricity exchanges and trading between the two Mediterranean shores.</a:t>
            </a:r>
            <a:endParaRPr lang="es-ES" sz="2800">
              <a:latin typeface="Helvetica"/>
              <a:ea typeface="Times New Roman"/>
              <a:cs typeface="Times New Roman"/>
            </a:endParaRPr>
          </a:p>
        </p:txBody>
      </p:sp>
      <p:pic>
        <p:nvPicPr>
          <p:cNvPr id="10" name="Imagen 9" hidden="0"/>
          <p:cNvPicPr>
            <a:picLocks noChangeAspect="1"/>
          </p:cNvPicPr>
          <p:nvPr isPhoto="0" userDrawn="0"/>
        </p:nvPicPr>
        <p:blipFill>
          <a:blip r:embed="rId3"/>
          <a:srcRect l="61082" t="-1917" r="-18712" b="6980"/>
          <a:stretch/>
        </p:blipFill>
        <p:spPr bwMode="auto">
          <a:xfrm>
            <a:off x="9068588" y="10188511"/>
            <a:ext cx="4962942" cy="1606739"/>
          </a:xfrm>
          <a:prstGeom prst="rect">
            <a:avLst/>
          </a:prstGeom>
          <a:noFill/>
          <a:ln>
            <a:noFill/>
          </a:ln>
        </p:spPr>
      </p:pic>
      <p:pic>
        <p:nvPicPr>
          <p:cNvPr id="11" name="Imagen 10" hidden="0"/>
          <p:cNvPicPr>
            <a:picLocks noChangeAspect="1"/>
          </p:cNvPicPr>
          <p:nvPr isPhoto="0" userDrawn="0"/>
        </p:nvPicPr>
        <p:blipFill>
          <a:blip r:embed="rId4"/>
          <a:srcRect l="30654" t="-8180" r="0" b="-1"/>
          <a:stretch/>
        </p:blipFill>
        <p:spPr bwMode="auto">
          <a:xfrm>
            <a:off x="8642388" y="12161520"/>
            <a:ext cx="3752807" cy="954114"/>
          </a:xfrm>
          <a:prstGeom prst="rect">
            <a:avLst/>
          </a:prstGeom>
          <a:noFill/>
          <a:ln>
            <a:noFill/>
          </a:ln>
        </p:spPr>
      </p:pic>
      <p:sp>
        <p:nvSpPr>
          <p:cNvPr id="12" name="Mediterranean Project 2 Closing Conference" hidden="0"/>
          <p:cNvSpPr txBox="1"/>
          <p:nvPr isPhoto="0" userDrawn="0"/>
        </p:nvSpPr>
        <p:spPr bwMode="auto">
          <a:xfrm>
            <a:off x="2183078" y="12433059"/>
            <a:ext cx="4601770" cy="426463"/>
          </a:xfrm>
          <a:prstGeom prst="rect">
            <a:avLst/>
          </a:prstGeom>
          <a:ln w="12700">
            <a:miter lim="400000"/>
          </a:ln>
        </p:spPr>
        <p:txBody>
          <a:bodyPr wrap="square" lIns="50800" tIns="50800" rIns="50800" bIns="50800" anchor="ctr">
            <a:spAutoFit/>
          </a:bodyPr>
          <a:lstStyle>
            <a:lvl1pPr>
              <a:defRPr sz="4000">
                <a:solidFill>
                  <a:srgbClr val="FFFFFF"/>
                </a:solidFill>
                <a:latin typeface="Helvetica"/>
                <a:ea typeface="Helvetica"/>
                <a:cs typeface="Helvetica"/>
              </a:defRPr>
            </a:lvl1pPr>
          </a:lstStyle>
          <a:p>
            <a:pPr algn="l">
              <a:lnSpc>
                <a:spcPct val="114999"/>
              </a:lnSpc>
              <a:spcAft>
                <a:spcPts val="1200"/>
              </a:spcAft>
              <a:defRPr/>
            </a:pPr>
            <a:r>
              <a:rPr lang="en-GB" sz="2000" b="1">
                <a:solidFill>
                  <a:srgbClr val="2B2D6D"/>
                </a:solidFill>
                <a:latin typeface="Helvetica"/>
                <a:ea typeface="Calibri"/>
                <a:cs typeface="Calibri"/>
              </a:rPr>
              <a:t>With the support of European Union</a:t>
            </a:r>
            <a:endParaRPr lang="en-GB" sz="1800">
              <a:latin typeface="Helvetica"/>
              <a:ea typeface="Times New Roman"/>
              <a:cs typeface="Times New Roman"/>
            </a:endParaRPr>
          </a:p>
        </p:txBody>
      </p:sp>
      <p:sp>
        <p:nvSpPr>
          <p:cNvPr id="13" name="Mediterranean Project 2 Closing Conference" hidden="0"/>
          <p:cNvSpPr txBox="1"/>
          <p:nvPr isPhoto="0" userDrawn="0"/>
        </p:nvSpPr>
        <p:spPr bwMode="auto">
          <a:xfrm>
            <a:off x="2183079" y="10995052"/>
            <a:ext cx="8842988" cy="558102"/>
          </a:xfrm>
          <a:prstGeom prst="rect">
            <a:avLst/>
          </a:prstGeom>
          <a:ln w="12700">
            <a:miter lim="400000"/>
          </a:ln>
        </p:spPr>
        <p:txBody>
          <a:bodyPr wrap="square" lIns="50800" tIns="50800" rIns="50800" bIns="50800" anchor="ctr">
            <a:spAutoFit/>
          </a:bodyPr>
          <a:lstStyle>
            <a:lvl1pPr>
              <a:defRPr sz="4000">
                <a:solidFill>
                  <a:srgbClr val="FFFFFF"/>
                </a:solidFill>
                <a:latin typeface="Helvetica"/>
                <a:ea typeface="Helvetica"/>
                <a:cs typeface="Helvetica"/>
              </a:defRPr>
            </a:lvl1pPr>
          </a:lstStyle>
          <a:p>
            <a:pPr algn="l">
              <a:lnSpc>
                <a:spcPct val="114999"/>
              </a:lnSpc>
              <a:spcAft>
                <a:spcPts val="1200"/>
              </a:spcAft>
              <a:defRPr/>
            </a:pPr>
            <a:r>
              <a:rPr lang="de-DE" sz="2800" b="1">
                <a:solidFill>
                  <a:srgbClr val="2B2D6D"/>
                </a:solidFill>
                <a:latin typeface="Helvetica"/>
                <a:cs typeface="Calibri"/>
              </a:rPr>
              <a:t>Organized by</a:t>
            </a:r>
            <a:endParaRPr lang="es-ES" sz="2800" b="1">
              <a:solidFill>
                <a:srgbClr val="2B2D6D"/>
              </a:solidFill>
              <a:latin typeface="Helvetica"/>
              <a:cs typeface="Calibri"/>
            </a:endParaRPr>
          </a:p>
        </p:txBody>
      </p:sp>
      <p:pic>
        <p:nvPicPr>
          <p:cNvPr id="3" name="Immagine 2" hidden="0"/>
          <p:cNvPicPr>
            <a:picLocks noChangeAspect="1"/>
          </p:cNvPicPr>
          <p:nvPr isPhoto="0" userDrawn="0"/>
        </p:nvPicPr>
        <p:blipFill>
          <a:blip r:embed="rId5"/>
          <a:stretch/>
        </p:blipFill>
        <p:spPr bwMode="auto">
          <a:xfrm>
            <a:off x="6695884" y="12274627"/>
            <a:ext cx="1188059" cy="792374"/>
          </a:xfrm>
          <a:prstGeom prst="rect">
            <a:avLst/>
          </a:prstGeom>
        </p:spPr>
      </p:pic>
      <p:pic>
        <p:nvPicPr>
          <p:cNvPr id="6" name="Immagine 5" hidden="0"/>
          <p:cNvPicPr>
            <a:picLocks noChangeAspect="1"/>
          </p:cNvPicPr>
          <p:nvPr isPhoto="0" userDrawn="0"/>
        </p:nvPicPr>
        <p:blipFill>
          <a:blip r:embed="rId6"/>
          <a:srcRect l="0" t="10680" r="0" b="9682"/>
          <a:stretch/>
        </p:blipFill>
        <p:spPr bwMode="auto">
          <a:xfrm>
            <a:off x="4922621" y="10515675"/>
            <a:ext cx="3719767" cy="1279575"/>
          </a:xfrm>
          <a:prstGeom prst="rect">
            <a:avLst/>
          </a:prstGeom>
        </p:spPr>
      </p:pic>
      <p:sp>
        <p:nvSpPr>
          <p:cNvPr id="24" name="Mediterranean Project 2 Closing Conference" hidden="0"/>
          <p:cNvSpPr txBox="1"/>
          <p:nvPr isPhoto="0" userDrawn="0"/>
        </p:nvSpPr>
        <p:spPr bwMode="auto">
          <a:xfrm>
            <a:off x="8018805" y="12464454"/>
            <a:ext cx="682042" cy="426463"/>
          </a:xfrm>
          <a:prstGeom prst="rect">
            <a:avLst/>
          </a:prstGeom>
          <a:ln w="12700">
            <a:miter lim="400000"/>
          </a:ln>
        </p:spPr>
        <p:txBody>
          <a:bodyPr wrap="square" lIns="50800" tIns="50800" rIns="50800" bIns="50800" anchor="ctr">
            <a:spAutoFit/>
          </a:bodyPr>
          <a:lstStyle>
            <a:lvl1pPr>
              <a:defRPr sz="4000">
                <a:solidFill>
                  <a:srgbClr val="FFFFFF"/>
                </a:solidFill>
                <a:latin typeface="Helvetica"/>
                <a:ea typeface="Helvetica"/>
                <a:cs typeface="Helvetica"/>
              </a:defRPr>
            </a:lvl1pPr>
          </a:lstStyle>
          <a:p>
            <a:pPr algn="l">
              <a:lnSpc>
                <a:spcPct val="114999"/>
              </a:lnSpc>
              <a:spcAft>
                <a:spcPts val="1200"/>
              </a:spcAft>
              <a:defRPr/>
            </a:pPr>
            <a:r>
              <a:rPr lang="de-DE" sz="2000" b="1">
                <a:solidFill>
                  <a:srgbClr val="2B2D6D"/>
                </a:solidFill>
                <a:latin typeface="Helvetica"/>
                <a:ea typeface="Calibri"/>
                <a:cs typeface="Calibri"/>
              </a:rPr>
              <a:t>and</a:t>
            </a:r>
            <a:endParaRPr lang="es-ES" sz="1800">
              <a:latin typeface="Helvetica"/>
              <a:ea typeface="Times New Roman"/>
              <a:cs typeface="Times New Roman"/>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le 3" hidden="0"/>
          <p:cNvSpPr>
            <a:spLocks noGrp="1"/>
          </p:cNvSpPr>
          <p:nvPr isPhoto="0" userDrawn="0">
            <p:ph type="title" hasCustomPrompt="0"/>
          </p:nvPr>
        </p:nvSpPr>
        <p:spPr bwMode="auto">
          <a:xfrm>
            <a:off x="2420468" y="4165588"/>
            <a:ext cx="19002618" cy="6946108"/>
          </a:xfrm>
        </p:spPr>
        <p:txBody>
          <a:bodyPr/>
          <a:lstStyle/>
          <a:p>
            <a:pPr>
              <a:spcAft>
                <a:spcPts val="1200"/>
              </a:spcAft>
              <a:defRPr/>
            </a:pPr>
            <a:r>
              <a:rPr lang="en-US" sz="7200" b="0">
                <a:solidFill>
                  <a:schemeClr val="tx2">
                    <a:lumMod val="40000"/>
                    <a:lumOff val="60000"/>
                  </a:schemeClr>
                </a:solidFill>
              </a:rPr>
              <a:t>Introduction and context</a:t>
            </a:r>
            <a:br>
              <a:rPr lang="en-US" sz="7200"/>
            </a:br>
            <a:r>
              <a:rPr lang="en-US" sz="7200"/>
              <a:t>Learnings – Med I and II</a:t>
            </a:r>
            <a:br>
              <a:rPr lang="en-US" sz="7200"/>
            </a:br>
            <a:r>
              <a:rPr lang="en-US" sz="7200" b="0">
                <a:solidFill>
                  <a:schemeClr val="tx2">
                    <a:lumMod val="40000"/>
                    <a:lumOff val="60000"/>
                  </a:schemeClr>
                </a:solidFill>
              </a:rPr>
              <a:t>Survey</a:t>
            </a:r>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162" name="Línea" hidden="0"/>
          <p:cNvSpPr/>
          <p:nvPr isPhoto="0" userDrawn="0"/>
        </p:nvSpPr>
        <p:spPr bwMode="auto">
          <a:xfrm>
            <a:off x="2667000" y="2468880"/>
            <a:ext cx="5849291" cy="0"/>
          </a:xfrm>
          <a:prstGeom prst="line">
            <a:avLst/>
          </a:prstGeom>
          <a:ln w="25400">
            <a:solidFill>
              <a:srgbClr val="797DB0"/>
            </a:solidFill>
            <a:miter lim="400000"/>
          </a:ln>
        </p:spPr>
        <p:txBody>
          <a:bodyPr lIns="50800" tIns="50800" rIns="50800" bIns="50800" anchor="ctr"/>
          <a:lstStyle/>
          <a:p>
            <a:pPr>
              <a:defRPr/>
            </a:pPr>
            <a:endParaRPr/>
          </a:p>
        </p:txBody>
      </p:sp>
      <p:sp>
        <p:nvSpPr>
          <p:cNvPr id="164" name="HERE THE TITLE" hidden="0"/>
          <p:cNvSpPr txBox="1"/>
          <p:nvPr isPhoto="0" userDrawn="0"/>
        </p:nvSpPr>
        <p:spPr bwMode="auto">
          <a:xfrm>
            <a:off x="2159508" y="1086923"/>
            <a:ext cx="20064984" cy="1012970"/>
          </a:xfrm>
          <a:prstGeom prst="rect">
            <a:avLst/>
          </a:prstGeom>
          <a:ln w="12700">
            <a:miter lim="400000"/>
          </a:ln>
        </p:spPr>
        <p:txBody>
          <a:bodyPr wrap="square" lIns="50800" tIns="50800" rIns="50800" bIns="50800">
            <a:spAutoFit/>
          </a:bodyPr>
          <a:lstStyle>
            <a:lvl1pPr algn="l" defTabSz="457200">
              <a:lnSpc>
                <a:spcPct val="150000"/>
              </a:lnSpc>
              <a:defRPr sz="4500" b="1">
                <a:solidFill>
                  <a:srgbClr val="1E2A37"/>
                </a:solidFill>
                <a:latin typeface="Helvetica"/>
                <a:ea typeface="Helvetica"/>
                <a:cs typeface="Helvetica"/>
              </a:defRPr>
            </a:lvl1pPr>
          </a:lstStyle>
          <a:p>
            <a:pPr>
              <a:defRPr/>
            </a:pPr>
            <a:r>
              <a:rPr lang="en-US">
                <a:solidFill>
                  <a:srgbClr val="252671"/>
                </a:solidFill>
              </a:rPr>
              <a:t>Documents reviewed</a:t>
            </a:r>
            <a:endParaRPr/>
          </a:p>
        </p:txBody>
      </p:sp>
      <p:sp>
        <p:nvSpPr>
          <p:cNvPr id="8" name="TextBox 7" hidden="0"/>
          <p:cNvSpPr txBox="1"/>
          <p:nvPr isPhoto="0" userDrawn="0"/>
        </p:nvSpPr>
        <p:spPr bwMode="auto">
          <a:xfrm>
            <a:off x="10442448" y="12554943"/>
            <a:ext cx="6511389" cy="764312"/>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square" lIns="50800" tIns="50800" rIns="50800" bIns="50800" numCol="1" spcCol="38100" rtlCol="0" anchor="ctr">
            <a:spAutoFit/>
          </a:bodyPr>
          <a:lstStyle/>
          <a:p>
            <a:pPr algn="r">
              <a:lnSpc>
                <a:spcPct val="150000"/>
              </a:lnSpc>
              <a:defRPr/>
            </a:pPr>
            <a:r>
              <a:rPr lang="en-GB" sz="1800" i="1">
                <a:solidFill>
                  <a:srgbClr val="F39324"/>
                </a:solidFill>
              </a:rPr>
              <a:t>Enabling electricity exchanges and trading in the Mediterranean </a:t>
            </a:r>
            <a:endParaRPr/>
          </a:p>
          <a:p>
            <a:pPr algn="r">
              <a:defRPr/>
            </a:pPr>
            <a:r>
              <a:rPr lang="en-GB" sz="1600" b="1" i="1">
                <a:solidFill>
                  <a:srgbClr val="2B2D6D"/>
                </a:solidFill>
                <a:latin typeface="Helvetica"/>
                <a:ea typeface="Calibri"/>
                <a:cs typeface="Calibri"/>
              </a:rPr>
              <a:t>9 February 2022</a:t>
            </a:r>
            <a:endParaRPr lang="en-GB" sz="1600" i="1">
              <a:solidFill>
                <a:srgbClr val="002060"/>
              </a:solidFill>
              <a:latin typeface="Helvetica Neue"/>
              <a:ea typeface="Helvetica Neue"/>
              <a:cs typeface="Helvetica Neue"/>
            </a:endParaRPr>
          </a:p>
        </p:txBody>
      </p:sp>
      <p:sp>
        <p:nvSpPr>
          <p:cNvPr id="16" name="Lorem ipsum dolor sit amet, consectetur adipiscing elit, sed do eiusmod tempor incididunt ut labore et dolore magna aliqua. Ut enim ad minim veniam, quis nostrud exercitation ullamco laboris nisi ut aliquip ex ea commodo consequat. Duis aute irure dolor " hidden="0"/>
          <p:cNvSpPr txBox="1"/>
          <p:nvPr isPhoto="0" userDrawn="0"/>
        </p:nvSpPr>
        <p:spPr bwMode="auto">
          <a:xfrm>
            <a:off x="880872" y="2622323"/>
            <a:ext cx="22622256" cy="10802894"/>
          </a:xfrm>
          <a:prstGeom prst="rect">
            <a:avLst/>
          </a:prstGeom>
          <a:ln w="12700">
            <a:miter lim="400000"/>
          </a:ln>
        </p:spPr>
        <p:txBody>
          <a:bodyPr wrap="square" lIns="50800" tIns="50800" rIns="50800" bIns="50800">
            <a:spAutoFit/>
          </a:bodyPr>
          <a:lstStyle/>
          <a:p>
            <a:pPr algn="just" defTabSz="457200">
              <a:lnSpc>
                <a:spcPct val="150000"/>
              </a:lnSpc>
              <a:buSzPct val="123000"/>
              <a:defRPr sz="2500">
                <a:solidFill>
                  <a:srgbClr val="1E2A37"/>
                </a:solidFill>
                <a:latin typeface="Helvetica"/>
                <a:ea typeface="Helvetica"/>
                <a:cs typeface="Helvetica"/>
              </a:defRPr>
            </a:pPr>
            <a:r>
              <a:rPr lang="en-US" sz="3600" b="1">
                <a:solidFill>
                  <a:srgbClr val="252671"/>
                </a:solidFill>
              </a:rPr>
              <a:t>Mediterranean I</a:t>
            </a:r>
            <a:endParaRPr/>
          </a:p>
          <a:p>
            <a:pPr marL="317500" lvl="3" indent="-317500" algn="just" defTabSz="457200">
              <a:lnSpc>
                <a:spcPct val="150000"/>
              </a:lnSpc>
              <a:buSzPct val="123000"/>
              <a:buChar char="•"/>
              <a:defRPr sz="2500">
                <a:solidFill>
                  <a:srgbClr val="1E2A37"/>
                </a:solidFill>
                <a:latin typeface="Helvetica"/>
                <a:ea typeface="Helvetica"/>
                <a:cs typeface="Helvetica"/>
              </a:defRPr>
            </a:pPr>
            <a:r>
              <a:rPr lang="en-US" sz="3600">
                <a:solidFill>
                  <a:srgbClr val="252671"/>
                </a:solidFill>
              </a:rPr>
              <a:t>“Starting Regulatory Framework (SRF): Compendium and Summary of relevant codes/regulations/contracts and practices, both existing and short-term expected, in Med-TSO systems”</a:t>
            </a:r>
            <a:endParaRPr/>
          </a:p>
          <a:p>
            <a:pPr marL="317500" indent="-317500" algn="just" defTabSz="457200">
              <a:lnSpc>
                <a:spcPct val="150000"/>
              </a:lnSpc>
              <a:buSzPct val="123000"/>
              <a:buChar char="•"/>
              <a:defRPr sz="2500">
                <a:solidFill>
                  <a:srgbClr val="1E2A37"/>
                </a:solidFill>
                <a:latin typeface="Helvetica"/>
                <a:ea typeface="Helvetica"/>
                <a:cs typeface="Helvetica"/>
              </a:defRPr>
            </a:pPr>
            <a:r>
              <a:rPr lang="en-US" sz="3600">
                <a:solidFill>
                  <a:srgbClr val="252671"/>
                </a:solidFill>
              </a:rPr>
              <a:t>“Proposal of a Common Target Regulatory Framework (CTRF) for all the Mediterranean electricity systems”</a:t>
            </a:r>
            <a:endParaRPr/>
          </a:p>
          <a:p>
            <a:pPr marL="317500" indent="-317500" algn="just" defTabSz="457200">
              <a:lnSpc>
                <a:spcPct val="150000"/>
              </a:lnSpc>
              <a:buSzPct val="123000"/>
              <a:buChar char="•"/>
              <a:defRPr sz="2500">
                <a:solidFill>
                  <a:srgbClr val="1E2A37"/>
                </a:solidFill>
                <a:latin typeface="Helvetica"/>
                <a:ea typeface="Helvetica"/>
                <a:cs typeface="Helvetica"/>
              </a:defRPr>
            </a:pPr>
            <a:r>
              <a:rPr lang="en-US" sz="3600">
                <a:solidFill>
                  <a:srgbClr val="252671"/>
                </a:solidFill>
              </a:rPr>
              <a:t>“Proposal of a Common Tentative Road Map (CTRM) for adoption and compliance with the proposed Common Target Regulatory Framework”</a:t>
            </a:r>
            <a:endParaRPr/>
          </a:p>
          <a:p>
            <a:pPr marL="317500" indent="-317500" algn="just" defTabSz="457200">
              <a:lnSpc>
                <a:spcPct val="150000"/>
              </a:lnSpc>
              <a:buSzPct val="123000"/>
              <a:buChar char="•"/>
              <a:defRPr sz="2500">
                <a:solidFill>
                  <a:srgbClr val="1E2A37"/>
                </a:solidFill>
                <a:latin typeface="Helvetica"/>
                <a:ea typeface="Helvetica"/>
                <a:cs typeface="Helvetica"/>
              </a:defRPr>
            </a:pPr>
            <a:r>
              <a:rPr lang="en-US" sz="3600">
                <a:solidFill>
                  <a:srgbClr val="252671"/>
                </a:solidFill>
              </a:rPr>
              <a:t>“Models of rules (Procedures/Contracts)”</a:t>
            </a:r>
            <a:endParaRPr/>
          </a:p>
          <a:p>
            <a:pPr algn="just" defTabSz="457200">
              <a:lnSpc>
                <a:spcPct val="150000"/>
              </a:lnSpc>
              <a:buSzPct val="123000"/>
              <a:defRPr sz="2500">
                <a:solidFill>
                  <a:srgbClr val="1E2A37"/>
                </a:solidFill>
                <a:latin typeface="Helvetica"/>
                <a:ea typeface="Helvetica"/>
                <a:cs typeface="Helvetica"/>
              </a:defRPr>
            </a:pPr>
            <a:r>
              <a:rPr lang="en-US" sz="3600" b="1">
                <a:solidFill>
                  <a:srgbClr val="252671"/>
                </a:solidFill>
              </a:rPr>
              <a:t>Mediterranean II</a:t>
            </a:r>
            <a:endParaRPr/>
          </a:p>
          <a:p>
            <a:pPr marL="317500" indent="-317500" algn="just" defTabSz="457200">
              <a:lnSpc>
                <a:spcPct val="150000"/>
              </a:lnSpc>
              <a:buSzPct val="123000"/>
              <a:buChar char="•"/>
              <a:defRPr sz="2500">
                <a:solidFill>
                  <a:srgbClr val="1E2A37"/>
                </a:solidFill>
                <a:latin typeface="Helvetica"/>
                <a:ea typeface="Helvetica"/>
                <a:cs typeface="Helvetica"/>
              </a:defRPr>
            </a:pPr>
            <a:r>
              <a:rPr lang="en-US" sz="3600">
                <a:solidFill>
                  <a:srgbClr val="252671"/>
                </a:solidFill>
              </a:rPr>
              <a:t>“Proposal of Common Rules about the provision of system services - Mediterranean Grid Code chapter”</a:t>
            </a:r>
            <a:endParaRPr/>
          </a:p>
          <a:p>
            <a:pPr marL="317500" indent="-317500" algn="just" defTabSz="457200">
              <a:lnSpc>
                <a:spcPct val="150000"/>
              </a:lnSpc>
              <a:buSzPct val="123000"/>
              <a:buChar char="•"/>
              <a:defRPr sz="2500">
                <a:solidFill>
                  <a:srgbClr val="1E2A37"/>
                </a:solidFill>
                <a:latin typeface="Helvetica"/>
                <a:ea typeface="Helvetica"/>
                <a:cs typeface="Helvetica"/>
              </a:defRPr>
            </a:pPr>
            <a:r>
              <a:rPr lang="en-US" sz="3600">
                <a:solidFill>
                  <a:srgbClr val="252671"/>
                </a:solidFill>
              </a:rPr>
              <a:t>“Connection Procedure Proposal”</a:t>
            </a:r>
            <a:endParaRPr/>
          </a:p>
          <a:p>
            <a:pPr marL="317500" indent="-317500" algn="just" defTabSz="457200">
              <a:lnSpc>
                <a:spcPct val="150000"/>
              </a:lnSpc>
              <a:buSzPct val="123000"/>
              <a:buChar char="•"/>
              <a:defRPr sz="2500">
                <a:solidFill>
                  <a:srgbClr val="1E2A37"/>
                </a:solidFill>
                <a:latin typeface="Helvetica"/>
                <a:ea typeface="Helvetica"/>
                <a:cs typeface="Helvetica"/>
              </a:defRPr>
            </a:pPr>
            <a:r>
              <a:rPr lang="en-US" sz="3600">
                <a:solidFill>
                  <a:srgbClr val="252671"/>
                </a:solidFill>
              </a:rPr>
              <a:t>“Candidates for Pilot Projects”</a:t>
            </a:r>
            <a:endParaRPr/>
          </a:p>
          <a:p>
            <a:pPr marL="317500" indent="-317500" algn="just" defTabSz="457200">
              <a:lnSpc>
                <a:spcPct val="150000"/>
              </a:lnSpc>
              <a:buSzPct val="123000"/>
              <a:buChar char="•"/>
              <a:defRPr sz="2500">
                <a:solidFill>
                  <a:srgbClr val="1E2A37"/>
                </a:solidFill>
                <a:latin typeface="Helvetica"/>
                <a:ea typeface="Helvetica"/>
                <a:cs typeface="Helvetica"/>
              </a:defRPr>
            </a:pPr>
            <a:r>
              <a:rPr lang="en-US" sz="3600">
                <a:solidFill>
                  <a:srgbClr val="252671"/>
                </a:solidFill>
              </a:rPr>
              <a:t>“Proposal of tentative Road Map for a practical implementation of harmonized rules in Pilot Project (s)”</a:t>
            </a:r>
            <a:endParaRPr/>
          </a:p>
          <a:p>
            <a:pPr marL="317500" indent="-317500" algn="just" defTabSz="457200">
              <a:lnSpc>
                <a:spcPct val="150000"/>
              </a:lnSpc>
              <a:buSzPct val="123000"/>
              <a:buChar char="•"/>
              <a:defRPr sz="2500">
                <a:solidFill>
                  <a:srgbClr val="1E2A37"/>
                </a:solidFill>
                <a:latin typeface="Helvetica"/>
                <a:ea typeface="Helvetica"/>
                <a:cs typeface="Helvetica"/>
              </a:defRPr>
            </a:pPr>
            <a:endParaRPr lang="en-US" sz="3600">
              <a:solidFill>
                <a:srgbClr val="252671"/>
              </a:solidFil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162" name="Línea" hidden="0"/>
          <p:cNvSpPr/>
          <p:nvPr isPhoto="0" userDrawn="0"/>
        </p:nvSpPr>
        <p:spPr bwMode="auto">
          <a:xfrm>
            <a:off x="2667000" y="2468880"/>
            <a:ext cx="5849291" cy="0"/>
          </a:xfrm>
          <a:prstGeom prst="line">
            <a:avLst/>
          </a:prstGeom>
          <a:ln w="25400">
            <a:solidFill>
              <a:srgbClr val="797DB0"/>
            </a:solidFill>
            <a:miter lim="400000"/>
          </a:ln>
        </p:spPr>
        <p:txBody>
          <a:bodyPr lIns="50800" tIns="50800" rIns="50800" bIns="50800" anchor="ctr"/>
          <a:lstStyle/>
          <a:p>
            <a:pPr>
              <a:defRPr/>
            </a:pPr>
            <a:endParaRPr/>
          </a:p>
        </p:txBody>
      </p:sp>
      <p:sp>
        <p:nvSpPr>
          <p:cNvPr id="164" name="HERE THE TITLE" hidden="0"/>
          <p:cNvSpPr txBox="1"/>
          <p:nvPr isPhoto="0" userDrawn="0"/>
        </p:nvSpPr>
        <p:spPr bwMode="auto">
          <a:xfrm>
            <a:off x="2159508" y="1086923"/>
            <a:ext cx="20064984" cy="1012970"/>
          </a:xfrm>
          <a:prstGeom prst="rect">
            <a:avLst/>
          </a:prstGeom>
          <a:ln w="12700">
            <a:miter lim="400000"/>
          </a:ln>
        </p:spPr>
        <p:txBody>
          <a:bodyPr wrap="square" lIns="50800" tIns="50800" rIns="50800" bIns="50800">
            <a:spAutoFit/>
          </a:bodyPr>
          <a:lstStyle>
            <a:lvl1pPr algn="l" defTabSz="457200">
              <a:lnSpc>
                <a:spcPct val="150000"/>
              </a:lnSpc>
              <a:defRPr sz="4500" b="1">
                <a:solidFill>
                  <a:srgbClr val="1E2A37"/>
                </a:solidFill>
                <a:latin typeface="Helvetica"/>
                <a:ea typeface="Helvetica"/>
                <a:cs typeface="Helvetica"/>
              </a:defRPr>
            </a:lvl1pPr>
          </a:lstStyle>
          <a:p>
            <a:pPr>
              <a:defRPr/>
            </a:pPr>
            <a:r>
              <a:rPr lang="en-US">
                <a:solidFill>
                  <a:srgbClr val="252671"/>
                </a:solidFill>
              </a:rPr>
              <a:t>Structure of the report</a:t>
            </a:r>
            <a:endParaRPr/>
          </a:p>
        </p:txBody>
      </p:sp>
      <p:sp>
        <p:nvSpPr>
          <p:cNvPr id="8" name="TextBox 7" hidden="0"/>
          <p:cNvSpPr txBox="1"/>
          <p:nvPr isPhoto="0" userDrawn="0"/>
        </p:nvSpPr>
        <p:spPr bwMode="auto">
          <a:xfrm>
            <a:off x="10442448" y="12554943"/>
            <a:ext cx="6511389" cy="764312"/>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square" lIns="50800" tIns="50800" rIns="50800" bIns="50800" numCol="1" spcCol="38100" rtlCol="0" anchor="ctr">
            <a:spAutoFit/>
          </a:bodyPr>
          <a:lstStyle/>
          <a:p>
            <a:pPr algn="r">
              <a:lnSpc>
                <a:spcPct val="150000"/>
              </a:lnSpc>
              <a:defRPr/>
            </a:pPr>
            <a:r>
              <a:rPr lang="en-GB" sz="1800" i="1">
                <a:solidFill>
                  <a:srgbClr val="F39324"/>
                </a:solidFill>
              </a:rPr>
              <a:t>Enabling electricity exchanges and trading in the Mediterranean </a:t>
            </a:r>
            <a:endParaRPr/>
          </a:p>
          <a:p>
            <a:pPr algn="r">
              <a:defRPr/>
            </a:pPr>
            <a:r>
              <a:rPr lang="en-GB" sz="1600" b="1" i="1">
                <a:solidFill>
                  <a:srgbClr val="2B2D6D"/>
                </a:solidFill>
                <a:latin typeface="Helvetica"/>
                <a:ea typeface="Calibri"/>
                <a:cs typeface="Calibri"/>
              </a:rPr>
              <a:t>9 February 2022</a:t>
            </a:r>
            <a:endParaRPr lang="en-GB" sz="1600" i="1">
              <a:solidFill>
                <a:srgbClr val="002060"/>
              </a:solidFill>
              <a:latin typeface="Helvetica Neue"/>
              <a:ea typeface="Helvetica Neue"/>
              <a:cs typeface="Helvetica Neue"/>
            </a:endParaRPr>
          </a:p>
        </p:txBody>
      </p:sp>
      <p:sp>
        <p:nvSpPr>
          <p:cNvPr id="16" name="Lorem ipsum dolor sit amet, consectetur adipiscing elit, sed do eiusmod tempor incididunt ut labore et dolore magna aliqua. Ut enim ad minim veniam, quis nostrud exercitation ullamco laboris nisi ut aliquip ex ea commodo consequat. Duis aute irure dolor " hidden="0"/>
          <p:cNvSpPr txBox="1"/>
          <p:nvPr isPhoto="0" userDrawn="0"/>
        </p:nvSpPr>
        <p:spPr bwMode="auto">
          <a:xfrm>
            <a:off x="1973233" y="3252944"/>
            <a:ext cx="10481526" cy="5816913"/>
          </a:xfrm>
          <a:prstGeom prst="rect">
            <a:avLst/>
          </a:prstGeom>
          <a:ln w="12700">
            <a:miter lim="400000"/>
          </a:ln>
        </p:spPr>
        <p:txBody>
          <a:bodyPr wrap="square" lIns="50800" tIns="50800" rIns="50800" bIns="50800">
            <a:spAutoFit/>
          </a:bodyPr>
          <a:lstStyle/>
          <a:p>
            <a:pPr algn="just" defTabSz="457200">
              <a:lnSpc>
                <a:spcPct val="150000"/>
              </a:lnSpc>
              <a:buSzPct val="123000"/>
              <a:defRPr sz="2500">
                <a:solidFill>
                  <a:srgbClr val="1E2A37"/>
                </a:solidFill>
                <a:latin typeface="Helvetica"/>
                <a:ea typeface="Helvetica"/>
                <a:cs typeface="Helvetica"/>
              </a:defRPr>
            </a:pPr>
            <a:r>
              <a:rPr lang="en-US" sz="3600" b="1">
                <a:solidFill>
                  <a:srgbClr val="252671"/>
                </a:solidFill>
              </a:rPr>
              <a:t>Background</a:t>
            </a:r>
            <a:endParaRPr/>
          </a:p>
          <a:p>
            <a:pPr algn="just" defTabSz="457200">
              <a:lnSpc>
                <a:spcPct val="150000"/>
              </a:lnSpc>
              <a:buSzPct val="123000"/>
              <a:defRPr sz="2500">
                <a:solidFill>
                  <a:srgbClr val="1E2A37"/>
                </a:solidFill>
                <a:latin typeface="Helvetica"/>
                <a:ea typeface="Helvetica"/>
                <a:cs typeface="Helvetica"/>
              </a:defRPr>
            </a:pPr>
            <a:r>
              <a:rPr lang="en-US" sz="3600" b="1">
                <a:solidFill>
                  <a:srgbClr val="252671"/>
                </a:solidFill>
              </a:rPr>
              <a:t>Summary of work performed in MP1</a:t>
            </a:r>
            <a:endParaRPr/>
          </a:p>
          <a:p>
            <a:pPr algn="just" defTabSz="457200">
              <a:lnSpc>
                <a:spcPct val="150000"/>
              </a:lnSpc>
              <a:buSzPct val="123000"/>
              <a:defRPr sz="2500">
                <a:solidFill>
                  <a:srgbClr val="1E2A37"/>
                </a:solidFill>
                <a:latin typeface="Helvetica"/>
                <a:ea typeface="Helvetica"/>
                <a:cs typeface="Helvetica"/>
              </a:defRPr>
            </a:pPr>
            <a:r>
              <a:rPr lang="en-US" sz="3600" b="1">
                <a:solidFill>
                  <a:srgbClr val="252671"/>
                </a:solidFill>
              </a:rPr>
              <a:t>Summary of work Performed in MP2</a:t>
            </a:r>
            <a:endParaRPr/>
          </a:p>
          <a:p>
            <a:pPr algn="just" defTabSz="457200">
              <a:lnSpc>
                <a:spcPct val="150000"/>
              </a:lnSpc>
              <a:buSzPct val="123000"/>
              <a:defRPr sz="2500">
                <a:solidFill>
                  <a:srgbClr val="1E2A37"/>
                </a:solidFill>
                <a:latin typeface="Helvetica"/>
                <a:ea typeface="Helvetica"/>
                <a:cs typeface="Helvetica"/>
              </a:defRPr>
            </a:pPr>
            <a:r>
              <a:rPr lang="en-US" sz="3600" b="1">
                <a:solidFill>
                  <a:srgbClr val="252671"/>
                </a:solidFill>
              </a:rPr>
              <a:t>Conclusions and next steps (see next slide)</a:t>
            </a:r>
            <a:endParaRPr/>
          </a:p>
          <a:p>
            <a:pPr algn="just" defTabSz="457200">
              <a:lnSpc>
                <a:spcPct val="150000"/>
              </a:lnSpc>
              <a:buSzPct val="123000"/>
              <a:defRPr sz="2500">
                <a:solidFill>
                  <a:srgbClr val="1E2A37"/>
                </a:solidFill>
                <a:latin typeface="Helvetica"/>
                <a:ea typeface="Helvetica"/>
                <a:cs typeface="Helvetica"/>
              </a:defRPr>
            </a:pPr>
            <a:endParaRPr lang="en-US" sz="3600" b="1">
              <a:solidFill>
                <a:srgbClr val="252671"/>
              </a:solidFill>
            </a:endParaRPr>
          </a:p>
          <a:p>
            <a:pPr algn="just" defTabSz="457200">
              <a:lnSpc>
                <a:spcPct val="150000"/>
              </a:lnSpc>
              <a:buSzPct val="123000"/>
              <a:defRPr sz="2500">
                <a:solidFill>
                  <a:srgbClr val="1E2A37"/>
                </a:solidFill>
                <a:latin typeface="Helvetica"/>
                <a:ea typeface="Helvetica"/>
                <a:cs typeface="Helvetica"/>
              </a:defRPr>
            </a:pPr>
            <a:r>
              <a:rPr lang="en-US" sz="3600" b="1">
                <a:solidFill>
                  <a:srgbClr val="252671"/>
                </a:solidFill>
              </a:rPr>
              <a:t>Report will be sent with the survey</a:t>
            </a:r>
            <a:endParaRPr/>
          </a:p>
          <a:p>
            <a:pPr marL="317500" indent="-317500" algn="just" defTabSz="457200">
              <a:lnSpc>
                <a:spcPct val="150000"/>
              </a:lnSpc>
              <a:buSzPct val="123000"/>
              <a:buChar char="•"/>
              <a:defRPr sz="2500">
                <a:solidFill>
                  <a:srgbClr val="1E2A37"/>
                </a:solidFill>
                <a:latin typeface="Helvetica"/>
                <a:ea typeface="Helvetica"/>
                <a:cs typeface="Helvetica"/>
              </a:defRPr>
            </a:pPr>
            <a:endParaRPr lang="en-US" sz="3600">
              <a:solidFill>
                <a:srgbClr val="252671"/>
              </a:solidFill>
            </a:endParaRPr>
          </a:p>
        </p:txBody>
      </p:sp>
      <p:pic>
        <p:nvPicPr>
          <p:cNvPr id="6" name="Picture 5" hidden="0"/>
          <p:cNvPicPr>
            <a:picLocks noChangeAspect="1"/>
          </p:cNvPicPr>
          <p:nvPr isPhoto="0" userDrawn="0"/>
        </p:nvPicPr>
        <p:blipFill>
          <a:blip r:embed="rId2"/>
          <a:stretch/>
        </p:blipFill>
        <p:spPr bwMode="auto">
          <a:xfrm>
            <a:off x="15403230" y="396745"/>
            <a:ext cx="7949712" cy="11716924"/>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162" name="Línea" hidden="0"/>
          <p:cNvSpPr/>
          <p:nvPr isPhoto="0" userDrawn="0"/>
        </p:nvSpPr>
        <p:spPr bwMode="auto">
          <a:xfrm>
            <a:off x="2667000" y="2468880"/>
            <a:ext cx="5849291" cy="0"/>
          </a:xfrm>
          <a:prstGeom prst="line">
            <a:avLst/>
          </a:prstGeom>
          <a:ln w="25400">
            <a:solidFill>
              <a:srgbClr val="797DB0"/>
            </a:solidFill>
            <a:miter lim="400000"/>
          </a:ln>
        </p:spPr>
        <p:txBody>
          <a:bodyPr lIns="50800" tIns="50800" rIns="50800" bIns="50800" anchor="ctr"/>
          <a:lstStyle/>
          <a:p>
            <a:pPr>
              <a:defRPr/>
            </a:pPr>
            <a:endParaRPr/>
          </a:p>
        </p:txBody>
      </p:sp>
      <p:sp>
        <p:nvSpPr>
          <p:cNvPr id="164" name="HERE THE TITLE" hidden="0"/>
          <p:cNvSpPr txBox="1"/>
          <p:nvPr isPhoto="0" userDrawn="0"/>
        </p:nvSpPr>
        <p:spPr bwMode="auto">
          <a:xfrm>
            <a:off x="2159508" y="1086923"/>
            <a:ext cx="20064984" cy="1012970"/>
          </a:xfrm>
          <a:prstGeom prst="rect">
            <a:avLst/>
          </a:prstGeom>
          <a:ln w="12700">
            <a:miter lim="400000"/>
          </a:ln>
        </p:spPr>
        <p:txBody>
          <a:bodyPr wrap="square" lIns="50800" tIns="50800" rIns="50800" bIns="50800">
            <a:spAutoFit/>
          </a:bodyPr>
          <a:lstStyle>
            <a:lvl1pPr algn="l" defTabSz="457200">
              <a:lnSpc>
                <a:spcPct val="150000"/>
              </a:lnSpc>
              <a:defRPr sz="4500" b="1">
                <a:solidFill>
                  <a:srgbClr val="1E2A37"/>
                </a:solidFill>
                <a:latin typeface="Helvetica"/>
                <a:ea typeface="Helvetica"/>
                <a:cs typeface="Helvetica"/>
              </a:defRPr>
            </a:lvl1pPr>
          </a:lstStyle>
          <a:p>
            <a:pPr>
              <a:defRPr/>
            </a:pPr>
            <a:r>
              <a:rPr lang="en-US">
                <a:solidFill>
                  <a:srgbClr val="252671"/>
                </a:solidFill>
              </a:rPr>
              <a:t>Conclusions on previous work from Med-TSO</a:t>
            </a:r>
            <a:endParaRPr/>
          </a:p>
        </p:txBody>
      </p:sp>
      <p:sp>
        <p:nvSpPr>
          <p:cNvPr id="8" name="TextBox 7" hidden="0"/>
          <p:cNvSpPr txBox="1"/>
          <p:nvPr isPhoto="0" userDrawn="0"/>
        </p:nvSpPr>
        <p:spPr bwMode="auto">
          <a:xfrm>
            <a:off x="10442448" y="12554943"/>
            <a:ext cx="6511389" cy="764312"/>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square" lIns="50800" tIns="50800" rIns="50800" bIns="50800" numCol="1" spcCol="38100" rtlCol="0" anchor="ctr">
            <a:spAutoFit/>
          </a:bodyPr>
          <a:lstStyle/>
          <a:p>
            <a:pPr algn="r">
              <a:lnSpc>
                <a:spcPct val="150000"/>
              </a:lnSpc>
              <a:defRPr/>
            </a:pPr>
            <a:r>
              <a:rPr lang="en-GB" sz="1800" i="1">
                <a:solidFill>
                  <a:srgbClr val="F39324"/>
                </a:solidFill>
              </a:rPr>
              <a:t>Enabling electricity exchanges and trading in the Mediterranean </a:t>
            </a:r>
            <a:endParaRPr/>
          </a:p>
          <a:p>
            <a:pPr algn="r">
              <a:defRPr/>
            </a:pPr>
            <a:r>
              <a:rPr lang="en-GB" sz="1600" b="1" i="1">
                <a:solidFill>
                  <a:srgbClr val="2B2D6D"/>
                </a:solidFill>
                <a:latin typeface="Helvetica"/>
                <a:ea typeface="Calibri"/>
                <a:cs typeface="Calibri"/>
              </a:rPr>
              <a:t>9 February 2022</a:t>
            </a:r>
            <a:endParaRPr lang="en-GB" sz="1600" i="1">
              <a:solidFill>
                <a:srgbClr val="002060"/>
              </a:solidFill>
              <a:latin typeface="Helvetica Neue"/>
              <a:ea typeface="Helvetica Neue"/>
              <a:cs typeface="Helvetica Neue"/>
            </a:endParaRPr>
          </a:p>
        </p:txBody>
      </p:sp>
      <p:sp>
        <p:nvSpPr>
          <p:cNvPr id="16" name="Lorem ipsum dolor sit amet, consectetur adipiscing elit, sed do eiusmod tempor incididunt ut labore et dolore magna aliqua. Ut enim ad minim veniam, quis nostrud exercitation ullamco laboris nisi ut aliquip ex ea commodo consequat. Duis aute irure dolor " hidden="0"/>
          <p:cNvSpPr txBox="1"/>
          <p:nvPr isPhoto="0" userDrawn="0"/>
        </p:nvSpPr>
        <p:spPr bwMode="auto">
          <a:xfrm>
            <a:off x="431243" y="2860994"/>
            <a:ext cx="11234514" cy="8309904"/>
          </a:xfrm>
          <a:prstGeom prst="rect">
            <a:avLst/>
          </a:prstGeom>
          <a:ln w="12700">
            <a:miter lim="400000"/>
          </a:ln>
        </p:spPr>
        <p:txBody>
          <a:bodyPr wrap="square" lIns="50800" tIns="50800" rIns="50800" bIns="50800">
            <a:spAutoFit/>
          </a:bodyPr>
          <a:lstStyle/>
          <a:p>
            <a:pPr algn="just" defTabSz="457200">
              <a:lnSpc>
                <a:spcPct val="150000"/>
              </a:lnSpc>
              <a:buSzPct val="123000"/>
              <a:defRPr sz="2500">
                <a:solidFill>
                  <a:srgbClr val="1E2A37"/>
                </a:solidFill>
                <a:latin typeface="Helvetica"/>
                <a:ea typeface="Helvetica"/>
                <a:cs typeface="Helvetica"/>
              </a:defRPr>
            </a:pPr>
            <a:r>
              <a:rPr lang="en-US" sz="3600" b="1">
                <a:solidFill>
                  <a:srgbClr val="252671"/>
                </a:solidFill>
              </a:rPr>
              <a:t>Take-aways based on previous studies:</a:t>
            </a:r>
            <a:endParaRPr/>
          </a:p>
          <a:p>
            <a:pPr algn="just" defTabSz="457200">
              <a:lnSpc>
                <a:spcPct val="150000"/>
              </a:lnSpc>
              <a:buSzPct val="123000"/>
              <a:defRPr sz="2500">
                <a:solidFill>
                  <a:srgbClr val="1E2A37"/>
                </a:solidFill>
                <a:latin typeface="Helvetica"/>
                <a:ea typeface="Helvetica"/>
                <a:cs typeface="Helvetica"/>
              </a:defRPr>
            </a:pPr>
            <a:endParaRPr lang="en-US" sz="3600" b="1">
              <a:solidFill>
                <a:srgbClr val="252671"/>
              </a:solidFill>
            </a:endParaRPr>
          </a:p>
          <a:p>
            <a:pPr marL="571500" indent="-571500" algn="just" defTabSz="457200">
              <a:lnSpc>
                <a:spcPct val="150000"/>
              </a:lnSpc>
              <a:buSzPct val="123000"/>
              <a:buFont typeface="Arial"/>
              <a:buChar char="•"/>
              <a:defRPr sz="2500">
                <a:solidFill>
                  <a:srgbClr val="1E2A37"/>
                </a:solidFill>
                <a:latin typeface="Helvetica"/>
                <a:ea typeface="Helvetica"/>
                <a:cs typeface="Helvetica"/>
              </a:defRPr>
            </a:pPr>
            <a:r>
              <a:rPr lang="en-US" sz="2800">
                <a:solidFill>
                  <a:srgbClr val="252671"/>
                </a:solidFill>
              </a:rPr>
              <a:t>All regulatory aspects do not need to be harmonized, but some have higher priorities and should be </a:t>
            </a:r>
            <a:r>
              <a:rPr lang="en-US" sz="2800">
                <a:solidFill>
                  <a:srgbClr val="252671"/>
                </a:solidFill>
              </a:rPr>
              <a:t>analysed</a:t>
            </a:r>
            <a:r>
              <a:rPr lang="en-US" sz="2800">
                <a:solidFill>
                  <a:srgbClr val="252671"/>
                </a:solidFill>
              </a:rPr>
              <a:t> first. </a:t>
            </a:r>
            <a:endParaRPr/>
          </a:p>
          <a:p>
            <a:pPr marL="571500" indent="-571500" algn="just" defTabSz="457200">
              <a:lnSpc>
                <a:spcPct val="150000"/>
              </a:lnSpc>
              <a:buSzPct val="123000"/>
              <a:buFont typeface="Arial"/>
              <a:buChar char="•"/>
              <a:defRPr sz="2500">
                <a:solidFill>
                  <a:srgbClr val="1E2A37"/>
                </a:solidFill>
                <a:latin typeface="Helvetica"/>
                <a:ea typeface="Helvetica"/>
                <a:cs typeface="Helvetica"/>
              </a:defRPr>
            </a:pPr>
            <a:r>
              <a:rPr lang="en-US" sz="2800">
                <a:solidFill>
                  <a:srgbClr val="252671"/>
                </a:solidFill>
              </a:rPr>
              <a:t>Zonal harmonization could be a good solution to take into consideration the specificities of each member of Med-TSO</a:t>
            </a:r>
            <a:endParaRPr/>
          </a:p>
          <a:p>
            <a:pPr marL="571500" indent="-571500" algn="just" defTabSz="457200">
              <a:lnSpc>
                <a:spcPct val="150000"/>
              </a:lnSpc>
              <a:buSzPct val="123000"/>
              <a:buFont typeface="Arial"/>
              <a:buChar char="•"/>
              <a:defRPr sz="2500">
                <a:solidFill>
                  <a:srgbClr val="1E2A37"/>
                </a:solidFill>
                <a:latin typeface="Helvetica"/>
                <a:ea typeface="Helvetica"/>
                <a:cs typeface="Helvetica"/>
              </a:defRPr>
            </a:pPr>
            <a:r>
              <a:rPr lang="en-US" sz="2800">
                <a:solidFill>
                  <a:srgbClr val="252671"/>
                </a:solidFill>
              </a:rPr>
              <a:t>Not only technical but also regulatory and institutional barriers exist</a:t>
            </a:r>
            <a:endParaRPr/>
          </a:p>
          <a:p>
            <a:pPr marL="571500" indent="-571500" algn="just" defTabSz="457200">
              <a:lnSpc>
                <a:spcPct val="150000"/>
              </a:lnSpc>
              <a:buSzPct val="123000"/>
              <a:buFont typeface="Arial"/>
              <a:buChar char="•"/>
              <a:defRPr sz="2500">
                <a:solidFill>
                  <a:srgbClr val="1E2A37"/>
                </a:solidFill>
                <a:latin typeface="Helvetica"/>
                <a:ea typeface="Helvetica"/>
                <a:cs typeface="Helvetica"/>
              </a:defRPr>
            </a:pPr>
            <a:r>
              <a:rPr lang="en-US" sz="2800">
                <a:solidFill>
                  <a:srgbClr val="252671"/>
                </a:solidFill>
              </a:rPr>
              <a:t>Med-TSO do not aim to provide binding rules but rather a set of guidelines facilitating cost-efficient energy exchange between its member.</a:t>
            </a:r>
            <a:endParaRPr/>
          </a:p>
          <a:p>
            <a:pPr marL="571500" indent="-571500" algn="just" defTabSz="457200">
              <a:lnSpc>
                <a:spcPct val="150000"/>
              </a:lnSpc>
              <a:buSzPct val="123000"/>
              <a:buFont typeface="Arial"/>
              <a:buChar char="•"/>
              <a:defRPr sz="2500">
                <a:solidFill>
                  <a:srgbClr val="1E2A37"/>
                </a:solidFill>
                <a:latin typeface="Helvetica"/>
                <a:ea typeface="Helvetica"/>
                <a:cs typeface="Helvetica"/>
              </a:defRPr>
            </a:pPr>
            <a:r>
              <a:rPr lang="en-US" sz="2800">
                <a:solidFill>
                  <a:srgbClr val="252671"/>
                </a:solidFill>
              </a:rPr>
              <a:t>The previous study has mainly captured the perspective of TSOs</a:t>
            </a:r>
            <a:r>
              <a:rPr lang="en-US" sz="2800" b="1">
                <a:solidFill>
                  <a:srgbClr val="252671"/>
                </a:solidFill>
              </a:rPr>
              <a:t>. </a:t>
            </a:r>
            <a:endParaRPr/>
          </a:p>
          <a:p>
            <a:pPr marL="317500" indent="-317500" algn="just" defTabSz="457200">
              <a:lnSpc>
                <a:spcPct val="150000"/>
              </a:lnSpc>
              <a:buSzPct val="123000"/>
              <a:buChar char="•"/>
              <a:defRPr sz="2500">
                <a:solidFill>
                  <a:srgbClr val="1E2A37"/>
                </a:solidFill>
                <a:latin typeface="Helvetica"/>
                <a:ea typeface="Helvetica"/>
                <a:cs typeface="Helvetica"/>
              </a:defRPr>
            </a:pPr>
            <a:endParaRPr lang="en-US" sz="3600">
              <a:solidFill>
                <a:srgbClr val="252671"/>
              </a:solidFill>
            </a:endParaRPr>
          </a:p>
        </p:txBody>
      </p:sp>
      <p:grpSp>
        <p:nvGrpSpPr>
          <p:cNvPr id="7" name="Group 6" hidden="0"/>
          <p:cNvGrpSpPr/>
          <p:nvPr isPhoto="0" userDrawn="0"/>
        </p:nvGrpSpPr>
        <p:grpSpPr bwMode="auto">
          <a:xfrm>
            <a:off x="11921072" y="4441330"/>
            <a:ext cx="582128" cy="6088044"/>
            <a:chOff x="7781409" y="2293625"/>
            <a:chExt cx="291064" cy="3044022"/>
          </a:xfrm>
        </p:grpSpPr>
        <p:sp>
          <p:nvSpPr>
            <p:cNvPr id="9" name="Chevron 18" hidden="0"/>
            <p:cNvSpPr/>
            <p:nvPr isPhoto="0" userDrawn="0"/>
          </p:nvSpPr>
          <p:spPr bwMode="auto">
            <a:xfrm>
              <a:off x="7781409" y="3667240"/>
              <a:ext cx="291064" cy="446512"/>
            </a:xfrm>
            <a:prstGeom prst="chevron">
              <a:avLst>
                <a:gd name="adj" fmla="val 50000"/>
              </a:avLst>
            </a:prstGeom>
            <a:gradFill>
              <a:gsLst>
                <a:gs pos="0">
                  <a:srgbClr val="00BCFD"/>
                </a:gs>
                <a:gs pos="100000">
                  <a:srgbClr val="23D2B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defTabSz="1828800">
                <a:defRPr/>
              </a:pPr>
              <a:endParaRPr lang="en-GB" sz="3600">
                <a:solidFill>
                  <a:srgbClr val="00AAFF"/>
                </a:solidFill>
                <a:latin typeface="Arial"/>
              </a:endParaRPr>
            </a:p>
          </p:txBody>
        </p:sp>
        <p:cxnSp>
          <p:nvCxnSpPr>
            <p:cNvPr id="10" name="Straight Connector 9" hidden="0"/>
            <p:cNvCxnSpPr>
              <a:cxnSpLocks/>
            </p:cNvCxnSpPr>
            <p:nvPr isPhoto="0" userDrawn="0"/>
          </p:nvCxnSpPr>
          <p:spPr bwMode="auto">
            <a:xfrm>
              <a:off x="7926941" y="2293625"/>
              <a:ext cx="0" cy="1044000"/>
            </a:xfrm>
            <a:prstGeom prst="line">
              <a:avLst/>
            </a:prstGeom>
            <a:ln w="9525">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0"/>
            <p:cNvCxnSpPr>
              <a:cxnSpLocks/>
            </p:cNvCxnSpPr>
            <p:nvPr isPhoto="0" userDrawn="0"/>
          </p:nvCxnSpPr>
          <p:spPr bwMode="auto">
            <a:xfrm>
              <a:off x="7926941" y="4293647"/>
              <a:ext cx="0" cy="1044000"/>
            </a:xfrm>
            <a:prstGeom prst="line">
              <a:avLst/>
            </a:prstGeom>
            <a:ln w="9525">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grpSp>
      <p:sp>
        <p:nvSpPr>
          <p:cNvPr id="12" name="Lorem ipsum dolor sit amet, consectetur adipiscing elit, sed do eiusmod tempor incididunt ut labore et dolore magna aliqua. Ut enim ad minim veniam, quis nostrud exercitation ullamco laboris nisi ut aliquip ex ea commodo consequat. Duis aute irure dolor " hidden="0"/>
          <p:cNvSpPr txBox="1"/>
          <p:nvPr isPhoto="0" userDrawn="0"/>
        </p:nvSpPr>
        <p:spPr bwMode="auto">
          <a:xfrm>
            <a:off x="12758515" y="2818638"/>
            <a:ext cx="11234514" cy="9256059"/>
          </a:xfrm>
          <a:prstGeom prst="rect">
            <a:avLst/>
          </a:prstGeom>
          <a:ln w="12700">
            <a:miter lim="400000"/>
          </a:ln>
        </p:spPr>
        <p:txBody>
          <a:bodyPr wrap="square" lIns="50800" tIns="50800" rIns="50800" bIns="50800">
            <a:spAutoFit/>
          </a:bodyPr>
          <a:lstStyle/>
          <a:p>
            <a:pPr algn="just" defTabSz="457200">
              <a:lnSpc>
                <a:spcPct val="150000"/>
              </a:lnSpc>
              <a:buSzPct val="123000"/>
              <a:defRPr sz="2500">
                <a:solidFill>
                  <a:srgbClr val="1E2A37"/>
                </a:solidFill>
                <a:latin typeface="Helvetica"/>
                <a:ea typeface="Helvetica"/>
                <a:cs typeface="Helvetica"/>
              </a:defRPr>
            </a:pPr>
            <a:r>
              <a:rPr lang="en-US" sz="3600" b="1">
                <a:solidFill>
                  <a:srgbClr val="252671"/>
                </a:solidFill>
              </a:rPr>
              <a:t>In this study:</a:t>
            </a:r>
            <a:endParaRPr/>
          </a:p>
          <a:p>
            <a:pPr marL="571500" indent="-571500" algn="just" defTabSz="457200">
              <a:lnSpc>
                <a:spcPct val="150000"/>
              </a:lnSpc>
              <a:buSzPct val="123000"/>
              <a:buFont typeface="Arial"/>
              <a:buChar char="•"/>
              <a:defRPr sz="2500">
                <a:solidFill>
                  <a:srgbClr val="1E2A37"/>
                </a:solidFill>
                <a:latin typeface="Helvetica"/>
                <a:ea typeface="Helvetica"/>
                <a:cs typeface="Helvetica"/>
              </a:defRPr>
            </a:pPr>
            <a:r>
              <a:rPr lang="en-US" sz="2800">
                <a:solidFill>
                  <a:srgbClr val="252671"/>
                </a:solidFill>
              </a:rPr>
              <a:t>Engage with </a:t>
            </a:r>
            <a:r>
              <a:rPr lang="en-US" sz="2800" b="1">
                <a:solidFill>
                  <a:srgbClr val="252671"/>
                </a:solidFill>
              </a:rPr>
              <a:t>other stakeholders</a:t>
            </a:r>
            <a:r>
              <a:rPr lang="en-US" sz="2800">
                <a:solidFill>
                  <a:srgbClr val="252671"/>
                </a:solidFill>
              </a:rPr>
              <a:t> such as ministries, regulators, customers, producers, regional institutions, etc.</a:t>
            </a:r>
            <a:endParaRPr/>
          </a:p>
          <a:p>
            <a:pPr marL="571500" indent="-571500" algn="just" defTabSz="457200">
              <a:lnSpc>
                <a:spcPct val="150000"/>
              </a:lnSpc>
              <a:buSzPct val="123000"/>
              <a:buFont typeface="Arial"/>
              <a:buChar char="•"/>
              <a:defRPr sz="2500">
                <a:solidFill>
                  <a:srgbClr val="1E2A37"/>
                </a:solidFill>
                <a:latin typeface="Helvetica"/>
                <a:ea typeface="Helvetica"/>
                <a:cs typeface="Helvetica"/>
              </a:defRPr>
            </a:pPr>
            <a:r>
              <a:rPr lang="en-US" sz="2800">
                <a:solidFill>
                  <a:srgbClr val="252671"/>
                </a:solidFill>
              </a:rPr>
              <a:t>Question: “Are the key priority areas the same for all stakeholders?” In particular, the ideal target would be to determine:</a:t>
            </a:r>
            <a:endParaRPr/>
          </a:p>
          <a:p>
            <a:pPr marL="1671638" lvl="4" indent="-571500" algn="just" defTabSz="457200">
              <a:lnSpc>
                <a:spcPct val="150000"/>
              </a:lnSpc>
              <a:buSzPct val="123000"/>
              <a:buFont typeface="Arial"/>
              <a:buChar char="•"/>
              <a:defRPr sz="2500">
                <a:solidFill>
                  <a:srgbClr val="1E2A37"/>
                </a:solidFill>
                <a:latin typeface="Helvetica"/>
                <a:ea typeface="Helvetica"/>
                <a:cs typeface="Helvetica"/>
              </a:defRPr>
            </a:pPr>
            <a:r>
              <a:rPr lang="en-US" sz="2800">
                <a:solidFill>
                  <a:srgbClr val="252671"/>
                </a:solidFill>
              </a:rPr>
              <a:t>The minimum set of rules (or key priority areas) to ensure </a:t>
            </a:r>
            <a:r>
              <a:rPr lang="en-US" sz="2800" b="1">
                <a:solidFill>
                  <a:srgbClr val="252671"/>
                </a:solidFill>
              </a:rPr>
              <a:t>interconnected operation</a:t>
            </a:r>
            <a:r>
              <a:rPr lang="en-US" sz="2800">
                <a:solidFill>
                  <a:srgbClr val="252671"/>
                </a:solidFill>
              </a:rPr>
              <a:t>?</a:t>
            </a:r>
            <a:endParaRPr/>
          </a:p>
          <a:p>
            <a:pPr marL="1671638" lvl="4" indent="-571500" algn="just" defTabSz="457200">
              <a:lnSpc>
                <a:spcPct val="150000"/>
              </a:lnSpc>
              <a:buSzPct val="123000"/>
              <a:buFont typeface="Arial"/>
              <a:buChar char="•"/>
              <a:defRPr sz="2500">
                <a:solidFill>
                  <a:srgbClr val="1E2A37"/>
                </a:solidFill>
                <a:latin typeface="Helvetica"/>
                <a:ea typeface="Helvetica"/>
                <a:cs typeface="Helvetica"/>
              </a:defRPr>
            </a:pPr>
            <a:r>
              <a:rPr lang="en-US" sz="2800">
                <a:solidFill>
                  <a:srgbClr val="252671"/>
                </a:solidFill>
              </a:rPr>
              <a:t>The minimum set of rules (or key priority areas) to ensure </a:t>
            </a:r>
            <a:r>
              <a:rPr lang="en-US" sz="2800" b="1">
                <a:solidFill>
                  <a:srgbClr val="252671"/>
                </a:solidFill>
              </a:rPr>
              <a:t>energy exchange</a:t>
            </a:r>
            <a:r>
              <a:rPr lang="en-US" sz="2800">
                <a:solidFill>
                  <a:srgbClr val="252671"/>
                </a:solidFill>
              </a:rPr>
              <a:t>?</a:t>
            </a:r>
            <a:endParaRPr/>
          </a:p>
          <a:p>
            <a:pPr marL="1671638" lvl="4" indent="-571500" algn="just" defTabSz="457200">
              <a:lnSpc>
                <a:spcPct val="150000"/>
              </a:lnSpc>
              <a:buSzPct val="123000"/>
              <a:buFont typeface="Arial"/>
              <a:buChar char="•"/>
              <a:defRPr sz="2500">
                <a:solidFill>
                  <a:srgbClr val="1E2A37"/>
                </a:solidFill>
                <a:latin typeface="Helvetica"/>
                <a:ea typeface="Helvetica"/>
                <a:cs typeface="Helvetica"/>
              </a:defRPr>
            </a:pPr>
            <a:r>
              <a:rPr lang="en-US" sz="2800">
                <a:solidFill>
                  <a:srgbClr val="252671"/>
                </a:solidFill>
              </a:rPr>
              <a:t>The minimum set of rules (or key priority areas) for a </a:t>
            </a:r>
            <a:r>
              <a:rPr lang="en-US" sz="2800" b="1">
                <a:solidFill>
                  <a:srgbClr val="252671"/>
                </a:solidFill>
              </a:rPr>
              <a:t>single market</a:t>
            </a:r>
            <a:r>
              <a:rPr lang="en-US" sz="2800">
                <a:solidFill>
                  <a:srgbClr val="252671"/>
                </a:solidFill>
              </a:rPr>
              <a:t>?</a:t>
            </a:r>
            <a:endParaRPr/>
          </a:p>
          <a:p>
            <a:pPr marL="571500" indent="-571500" algn="just" defTabSz="457200">
              <a:lnSpc>
                <a:spcPct val="150000"/>
              </a:lnSpc>
              <a:buSzPct val="123000"/>
              <a:buFont typeface="Arial"/>
              <a:buChar char="•"/>
              <a:defRPr sz="2500">
                <a:solidFill>
                  <a:srgbClr val="1E2A37"/>
                </a:solidFill>
                <a:latin typeface="Helvetica"/>
                <a:ea typeface="Helvetica"/>
                <a:cs typeface="Helvetica"/>
              </a:defRPr>
            </a:pPr>
            <a:r>
              <a:rPr lang="en-US" sz="2800">
                <a:solidFill>
                  <a:srgbClr val="252671"/>
                </a:solidFill>
              </a:rPr>
              <a:t>The next step: Launch a survey to stakeholders in the Mediterranean Region in order to validate, adjust or complement the work performed in MP1 and MP2.</a:t>
            </a:r>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le 3" hidden="0"/>
          <p:cNvSpPr>
            <a:spLocks noGrp="1"/>
          </p:cNvSpPr>
          <p:nvPr isPhoto="0" userDrawn="0">
            <p:ph type="title" hasCustomPrompt="0"/>
          </p:nvPr>
        </p:nvSpPr>
        <p:spPr bwMode="auto">
          <a:xfrm>
            <a:off x="2420468" y="4165588"/>
            <a:ext cx="19002618" cy="6946108"/>
          </a:xfrm>
        </p:spPr>
        <p:txBody>
          <a:bodyPr/>
          <a:lstStyle/>
          <a:p>
            <a:pPr>
              <a:spcAft>
                <a:spcPts val="1200"/>
              </a:spcAft>
              <a:defRPr/>
            </a:pPr>
            <a:r>
              <a:rPr lang="en-US" sz="7200" b="0">
                <a:solidFill>
                  <a:schemeClr val="tx2">
                    <a:lumMod val="40000"/>
                    <a:lumOff val="60000"/>
                  </a:schemeClr>
                </a:solidFill>
              </a:rPr>
              <a:t>Introduction and context</a:t>
            </a:r>
            <a:br>
              <a:rPr lang="en-US" sz="7200"/>
            </a:br>
            <a:r>
              <a:rPr lang="en-US" sz="7200" b="0">
                <a:solidFill>
                  <a:schemeClr val="tx2">
                    <a:lumMod val="40000"/>
                    <a:lumOff val="60000"/>
                  </a:schemeClr>
                </a:solidFill>
              </a:rPr>
              <a:t>Learnings – Med I and II</a:t>
            </a:r>
            <a:br>
              <a:rPr lang="en-US" sz="7200"/>
            </a:br>
            <a:r>
              <a:rPr lang="en-US" sz="7200"/>
              <a:t>Survey</a:t>
            </a:r>
            <a:endParaRPr lang="en-US" sz="7200" b="0">
              <a:solidFill>
                <a:schemeClr val="tx2">
                  <a:lumMod val="40000"/>
                  <a:lumOff val="60000"/>
                </a:schemeClr>
              </a:solidFil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162" name="Línea" hidden="0"/>
          <p:cNvSpPr/>
          <p:nvPr isPhoto="0" userDrawn="0"/>
        </p:nvSpPr>
        <p:spPr bwMode="auto">
          <a:xfrm>
            <a:off x="2667000" y="2468880"/>
            <a:ext cx="5849291" cy="0"/>
          </a:xfrm>
          <a:prstGeom prst="line">
            <a:avLst/>
          </a:prstGeom>
          <a:ln w="25400">
            <a:solidFill>
              <a:srgbClr val="797DB0"/>
            </a:solidFill>
            <a:miter lim="400000"/>
          </a:ln>
        </p:spPr>
        <p:txBody>
          <a:bodyPr lIns="50800" tIns="50800" rIns="50800" bIns="50800" anchor="ctr"/>
          <a:lstStyle/>
          <a:p>
            <a:pPr>
              <a:defRPr/>
            </a:pPr>
            <a:endParaRPr/>
          </a:p>
        </p:txBody>
      </p:sp>
      <p:sp>
        <p:nvSpPr>
          <p:cNvPr id="164" name="HERE THE TITLE" hidden="0"/>
          <p:cNvSpPr txBox="1"/>
          <p:nvPr isPhoto="0" userDrawn="0"/>
        </p:nvSpPr>
        <p:spPr bwMode="auto">
          <a:xfrm>
            <a:off x="2159508" y="1086923"/>
            <a:ext cx="20064984" cy="1012970"/>
          </a:xfrm>
          <a:prstGeom prst="rect">
            <a:avLst/>
          </a:prstGeom>
          <a:ln w="12700">
            <a:miter lim="400000"/>
          </a:ln>
        </p:spPr>
        <p:txBody>
          <a:bodyPr wrap="square" lIns="50800" tIns="50800" rIns="50800" bIns="50800">
            <a:spAutoFit/>
          </a:bodyPr>
          <a:lstStyle>
            <a:lvl1pPr algn="l" defTabSz="457200">
              <a:lnSpc>
                <a:spcPct val="150000"/>
              </a:lnSpc>
              <a:defRPr sz="4500" b="1">
                <a:solidFill>
                  <a:srgbClr val="1E2A37"/>
                </a:solidFill>
                <a:latin typeface="Helvetica"/>
                <a:ea typeface="Helvetica"/>
                <a:cs typeface="Helvetica"/>
              </a:defRPr>
            </a:lvl1pPr>
          </a:lstStyle>
          <a:p>
            <a:pPr>
              <a:defRPr/>
            </a:pPr>
            <a:r>
              <a:rPr lang="en-US">
                <a:solidFill>
                  <a:srgbClr val="252671"/>
                </a:solidFill>
              </a:rPr>
              <a:t>Practicalities about the survey</a:t>
            </a:r>
            <a:endParaRPr/>
          </a:p>
        </p:txBody>
      </p:sp>
      <p:sp>
        <p:nvSpPr>
          <p:cNvPr id="8" name="TextBox 7" hidden="0"/>
          <p:cNvSpPr txBox="1"/>
          <p:nvPr isPhoto="0" userDrawn="0"/>
        </p:nvSpPr>
        <p:spPr bwMode="auto">
          <a:xfrm>
            <a:off x="10442448" y="12554943"/>
            <a:ext cx="6511389" cy="764312"/>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square" lIns="50800" tIns="50800" rIns="50800" bIns="50800" numCol="1" spcCol="38100" rtlCol="0" anchor="ctr">
            <a:spAutoFit/>
          </a:bodyPr>
          <a:lstStyle/>
          <a:p>
            <a:pPr algn="r">
              <a:lnSpc>
                <a:spcPct val="150000"/>
              </a:lnSpc>
              <a:defRPr/>
            </a:pPr>
            <a:r>
              <a:rPr lang="en-GB" sz="1800" i="1">
                <a:solidFill>
                  <a:srgbClr val="F39324"/>
                </a:solidFill>
              </a:rPr>
              <a:t>Enabling electricity exchanges and trading in the Mediterranean </a:t>
            </a:r>
            <a:endParaRPr/>
          </a:p>
          <a:p>
            <a:pPr algn="r">
              <a:defRPr/>
            </a:pPr>
            <a:r>
              <a:rPr lang="en-GB" sz="1600" b="1" i="1">
                <a:solidFill>
                  <a:srgbClr val="2B2D6D"/>
                </a:solidFill>
                <a:latin typeface="Helvetica"/>
                <a:ea typeface="Calibri"/>
                <a:cs typeface="Calibri"/>
              </a:rPr>
              <a:t>9 February 2022</a:t>
            </a:r>
            <a:endParaRPr lang="en-GB" sz="1600" i="1">
              <a:solidFill>
                <a:srgbClr val="002060"/>
              </a:solidFill>
              <a:latin typeface="Helvetica Neue"/>
              <a:ea typeface="Helvetica Neue"/>
              <a:cs typeface="Helvetica Neue"/>
            </a:endParaRPr>
          </a:p>
        </p:txBody>
      </p:sp>
      <p:sp>
        <p:nvSpPr>
          <p:cNvPr id="7" name="Lorem ipsum dolor sit amet, consectetur adipiscing elit, sed do eiusmod tempor incididunt ut labore et dolore magna aliqua. Ut enim ad minim veniam, quis nostrud exercitation ullamco laboris nisi ut aliquip ex ea commodo consequat. Duis aute irure dolor " hidden="0"/>
          <p:cNvSpPr txBox="1"/>
          <p:nvPr isPhoto="0" userDrawn="0"/>
        </p:nvSpPr>
        <p:spPr bwMode="auto">
          <a:xfrm>
            <a:off x="431242" y="2860994"/>
            <a:ext cx="23952757" cy="6647910"/>
          </a:xfrm>
          <a:prstGeom prst="rect">
            <a:avLst/>
          </a:prstGeom>
          <a:ln w="12700">
            <a:miter lim="400000"/>
          </a:ln>
        </p:spPr>
        <p:txBody>
          <a:bodyPr wrap="square" lIns="50800" tIns="50800" rIns="50800" bIns="50800">
            <a:spAutoFit/>
          </a:bodyPr>
          <a:lstStyle/>
          <a:p>
            <a:pPr marL="571500" indent="-571500" algn="just" defTabSz="457200">
              <a:lnSpc>
                <a:spcPct val="150000"/>
              </a:lnSpc>
              <a:buSzPct val="123000"/>
              <a:buFont typeface="Arial"/>
              <a:buChar char="•"/>
              <a:defRPr sz="2500">
                <a:solidFill>
                  <a:srgbClr val="1E2A37"/>
                </a:solidFill>
                <a:latin typeface="Helvetica"/>
                <a:ea typeface="Helvetica"/>
                <a:cs typeface="Helvetica"/>
              </a:defRPr>
            </a:pPr>
            <a:r>
              <a:rPr lang="en-US" sz="3600">
                <a:solidFill>
                  <a:srgbClr val="252671"/>
                </a:solidFill>
              </a:rPr>
              <a:t>The survey will be sent to various stakeholders after this meeting: regulators, industrials, TSOs, associations, producers, etc.</a:t>
            </a:r>
            <a:endParaRPr/>
          </a:p>
          <a:p>
            <a:pPr marL="571500" indent="-571500" algn="just" defTabSz="457200">
              <a:lnSpc>
                <a:spcPct val="150000"/>
              </a:lnSpc>
              <a:buSzPct val="123000"/>
              <a:buFont typeface="Arial"/>
              <a:buChar char="•"/>
              <a:defRPr sz="2500">
                <a:solidFill>
                  <a:srgbClr val="1E2A37"/>
                </a:solidFill>
                <a:latin typeface="Helvetica"/>
                <a:ea typeface="Helvetica"/>
                <a:cs typeface="Helvetica"/>
              </a:defRPr>
            </a:pPr>
            <a:r>
              <a:rPr lang="en-US" sz="3600">
                <a:solidFill>
                  <a:srgbClr val="252671"/>
                </a:solidFill>
              </a:rPr>
              <a:t>Format: Excel spreadsheet</a:t>
            </a:r>
            <a:endParaRPr/>
          </a:p>
          <a:p>
            <a:pPr marL="571500" indent="-571500" algn="just" defTabSz="457200">
              <a:lnSpc>
                <a:spcPct val="150000"/>
              </a:lnSpc>
              <a:buSzPct val="123000"/>
              <a:buFont typeface="Arial"/>
              <a:buChar char="•"/>
              <a:defRPr sz="2500">
                <a:solidFill>
                  <a:srgbClr val="1E2A37"/>
                </a:solidFill>
                <a:latin typeface="Helvetica"/>
                <a:ea typeface="Helvetica"/>
                <a:cs typeface="Helvetica"/>
              </a:defRPr>
            </a:pPr>
            <a:r>
              <a:rPr lang="en-US" sz="3600">
                <a:solidFill>
                  <a:srgbClr val="252671"/>
                </a:solidFill>
              </a:rPr>
              <a:t>Responses will be treated anonymously (only information gathered are the type of stakeholder and the region – Maghreb, Balkans, Middle-East, EIJLLPST)</a:t>
            </a:r>
            <a:endParaRPr/>
          </a:p>
          <a:p>
            <a:pPr marL="571500" indent="-571500" algn="just" defTabSz="457200">
              <a:lnSpc>
                <a:spcPct val="150000"/>
              </a:lnSpc>
              <a:buSzPct val="123000"/>
              <a:buFont typeface="Arial"/>
              <a:buChar char="•"/>
              <a:defRPr sz="2500">
                <a:solidFill>
                  <a:srgbClr val="1E2A37"/>
                </a:solidFill>
                <a:latin typeface="Helvetica"/>
                <a:ea typeface="Helvetica"/>
                <a:cs typeface="Helvetica"/>
              </a:defRPr>
            </a:pPr>
            <a:r>
              <a:rPr lang="en-US" sz="3600">
                <a:solidFill>
                  <a:srgbClr val="252671"/>
                </a:solidFill>
              </a:rPr>
              <a:t>Focus on the implementation barriers towards ensuring interconnected operation, energy exchange and ultimately towards a single market.</a:t>
            </a:r>
            <a:endParaRPr/>
          </a:p>
          <a:p>
            <a:pPr marL="317500" indent="-317500" algn="just" defTabSz="457200">
              <a:lnSpc>
                <a:spcPct val="150000"/>
              </a:lnSpc>
              <a:buSzPct val="123000"/>
              <a:buChar char="•"/>
              <a:defRPr sz="2500">
                <a:solidFill>
                  <a:srgbClr val="1E2A37"/>
                </a:solidFill>
                <a:latin typeface="Helvetica"/>
                <a:ea typeface="Helvetica"/>
                <a:cs typeface="Helvetica"/>
              </a:defRPr>
            </a:pPr>
            <a:endParaRPr lang="en-US" sz="3600">
              <a:solidFill>
                <a:srgbClr val="252671"/>
              </a:solidFil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162" name="Línea" hidden="0"/>
          <p:cNvSpPr/>
          <p:nvPr isPhoto="0" userDrawn="0"/>
        </p:nvSpPr>
        <p:spPr bwMode="auto">
          <a:xfrm>
            <a:off x="2667000" y="2468880"/>
            <a:ext cx="5849291" cy="0"/>
          </a:xfrm>
          <a:prstGeom prst="line">
            <a:avLst/>
          </a:prstGeom>
          <a:ln w="25400">
            <a:solidFill>
              <a:srgbClr val="797DB0"/>
            </a:solidFill>
            <a:miter lim="400000"/>
          </a:ln>
        </p:spPr>
        <p:txBody>
          <a:bodyPr lIns="50800" tIns="50800" rIns="50800" bIns="50800" anchor="ctr"/>
          <a:lstStyle/>
          <a:p>
            <a:pPr>
              <a:defRPr/>
            </a:pPr>
            <a:endParaRPr/>
          </a:p>
        </p:txBody>
      </p:sp>
      <p:sp>
        <p:nvSpPr>
          <p:cNvPr id="164" name="HERE THE TITLE" hidden="0"/>
          <p:cNvSpPr txBox="1"/>
          <p:nvPr isPhoto="0" userDrawn="0"/>
        </p:nvSpPr>
        <p:spPr bwMode="auto">
          <a:xfrm>
            <a:off x="2159508" y="1086923"/>
            <a:ext cx="20064984" cy="1012970"/>
          </a:xfrm>
          <a:prstGeom prst="rect">
            <a:avLst/>
          </a:prstGeom>
          <a:ln w="12700">
            <a:miter lim="400000"/>
          </a:ln>
        </p:spPr>
        <p:txBody>
          <a:bodyPr wrap="square" lIns="50800" tIns="50800" rIns="50800" bIns="50800">
            <a:spAutoFit/>
          </a:bodyPr>
          <a:lstStyle>
            <a:lvl1pPr algn="l" defTabSz="457200">
              <a:lnSpc>
                <a:spcPct val="150000"/>
              </a:lnSpc>
              <a:defRPr sz="4500" b="1">
                <a:solidFill>
                  <a:srgbClr val="1E2A37"/>
                </a:solidFill>
                <a:latin typeface="Helvetica"/>
                <a:ea typeface="Helvetica"/>
                <a:cs typeface="Helvetica"/>
              </a:defRPr>
            </a:lvl1pPr>
          </a:lstStyle>
          <a:p>
            <a:pPr>
              <a:defRPr/>
            </a:pPr>
            <a:r>
              <a:rPr lang="en-US">
                <a:solidFill>
                  <a:srgbClr val="252671"/>
                </a:solidFill>
              </a:rPr>
              <a:t>Practicalities about the survey</a:t>
            </a:r>
            <a:endParaRPr/>
          </a:p>
        </p:txBody>
      </p:sp>
      <p:sp>
        <p:nvSpPr>
          <p:cNvPr id="8" name="TextBox 7" hidden="0"/>
          <p:cNvSpPr txBox="1"/>
          <p:nvPr isPhoto="0" userDrawn="0"/>
        </p:nvSpPr>
        <p:spPr bwMode="auto">
          <a:xfrm>
            <a:off x="10442448" y="12554943"/>
            <a:ext cx="6511389" cy="764312"/>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square" lIns="50800" tIns="50800" rIns="50800" bIns="50800" numCol="1" spcCol="38100" rtlCol="0" anchor="ctr">
            <a:spAutoFit/>
          </a:bodyPr>
          <a:lstStyle/>
          <a:p>
            <a:pPr algn="r">
              <a:lnSpc>
                <a:spcPct val="150000"/>
              </a:lnSpc>
              <a:defRPr/>
            </a:pPr>
            <a:r>
              <a:rPr lang="en-GB" sz="1800" i="1">
                <a:solidFill>
                  <a:srgbClr val="F39324"/>
                </a:solidFill>
              </a:rPr>
              <a:t>Enabling electricity exchanges and trading in the Mediterranean </a:t>
            </a:r>
            <a:endParaRPr/>
          </a:p>
          <a:p>
            <a:pPr algn="r">
              <a:defRPr/>
            </a:pPr>
            <a:r>
              <a:rPr lang="en-GB" sz="1600" b="1" i="1">
                <a:solidFill>
                  <a:srgbClr val="2B2D6D"/>
                </a:solidFill>
                <a:latin typeface="Helvetica"/>
                <a:ea typeface="Calibri"/>
                <a:cs typeface="Calibri"/>
              </a:rPr>
              <a:t>9 February 2022</a:t>
            </a:r>
            <a:endParaRPr lang="en-GB" sz="1600" i="1">
              <a:solidFill>
                <a:srgbClr val="002060"/>
              </a:solidFill>
              <a:latin typeface="Helvetica Neue"/>
              <a:ea typeface="Helvetica Neue"/>
              <a:cs typeface="Helvetica Neue"/>
            </a:endParaRPr>
          </a:p>
        </p:txBody>
      </p:sp>
      <p:sp>
        <p:nvSpPr>
          <p:cNvPr id="7" name="Lorem ipsum dolor sit amet, consectetur adipiscing elit, sed do eiusmod tempor incididunt ut labore et dolore magna aliqua. Ut enim ad minim veniam, quis nostrud exercitation ullamco laboris nisi ut aliquip ex ea commodo consequat. Duis aute irure dolor " hidden="0"/>
          <p:cNvSpPr txBox="1"/>
          <p:nvPr isPhoto="0" userDrawn="0"/>
        </p:nvSpPr>
        <p:spPr bwMode="auto">
          <a:xfrm>
            <a:off x="431242" y="2860994"/>
            <a:ext cx="23952757" cy="830933"/>
          </a:xfrm>
          <a:prstGeom prst="rect">
            <a:avLst/>
          </a:prstGeom>
          <a:ln w="12700">
            <a:miter lim="400000"/>
          </a:ln>
        </p:spPr>
        <p:txBody>
          <a:bodyPr wrap="square" lIns="50800" tIns="50800" rIns="50800" bIns="50800">
            <a:spAutoFit/>
          </a:bodyPr>
          <a:lstStyle/>
          <a:p>
            <a:pPr marL="571500" indent="-571500" algn="just" defTabSz="457200">
              <a:lnSpc>
                <a:spcPct val="150000"/>
              </a:lnSpc>
              <a:buSzPct val="123000"/>
              <a:buFont typeface="Arial"/>
              <a:buChar char="•"/>
              <a:defRPr sz="2500">
                <a:solidFill>
                  <a:srgbClr val="1E2A37"/>
                </a:solidFill>
                <a:latin typeface="Helvetica"/>
                <a:ea typeface="Helvetica"/>
                <a:cs typeface="Helvetica"/>
              </a:defRPr>
            </a:pPr>
            <a:r>
              <a:rPr lang="en-US" sz="3600">
                <a:solidFill>
                  <a:srgbClr val="252671"/>
                </a:solidFill>
              </a:rPr>
              <a:t>Five categories: General, Legal, Connections, Market, Operations</a:t>
            </a:r>
            <a:endParaRPr/>
          </a:p>
        </p:txBody>
      </p:sp>
      <p:pic>
        <p:nvPicPr>
          <p:cNvPr id="6" name="Picture 5" hidden="0"/>
          <p:cNvPicPr>
            <a:picLocks noChangeAspect="1"/>
          </p:cNvPicPr>
          <p:nvPr isPhoto="0" userDrawn="0"/>
        </p:nvPicPr>
        <p:blipFill>
          <a:blip r:embed="rId2"/>
          <a:stretch/>
        </p:blipFill>
        <p:spPr bwMode="auto">
          <a:xfrm>
            <a:off x="2159508" y="3991793"/>
            <a:ext cx="15687058" cy="3560036"/>
          </a:xfrm>
          <a:prstGeom prst="rect">
            <a:avLst/>
          </a:prstGeom>
        </p:spPr>
      </p:pic>
      <p:sp>
        <p:nvSpPr>
          <p:cNvPr id="9" name="Lorem ipsum dolor sit amet, consectetur adipiscing elit, sed do eiusmod tempor incididunt ut labore et dolore magna aliqua. Ut enim ad minim veniam, quis nostrud exercitation ullamco laboris nisi ut aliquip ex ea commodo consequat. Duis aute irure dolor " hidden="0"/>
          <p:cNvSpPr txBox="1"/>
          <p:nvPr isPhoto="0" userDrawn="0"/>
        </p:nvSpPr>
        <p:spPr bwMode="auto">
          <a:xfrm>
            <a:off x="431243" y="7851695"/>
            <a:ext cx="23952757" cy="1661930"/>
          </a:xfrm>
          <a:prstGeom prst="rect">
            <a:avLst/>
          </a:prstGeom>
          <a:ln w="12700">
            <a:miter lim="400000"/>
          </a:ln>
        </p:spPr>
        <p:txBody>
          <a:bodyPr wrap="square" lIns="50800" tIns="50800" rIns="50800" bIns="50800">
            <a:spAutoFit/>
          </a:bodyPr>
          <a:lstStyle/>
          <a:p>
            <a:pPr marL="571500" indent="-571500" algn="just" defTabSz="457200">
              <a:lnSpc>
                <a:spcPct val="150000"/>
              </a:lnSpc>
              <a:buSzPct val="123000"/>
              <a:buFont typeface="Arial"/>
              <a:buChar char="•"/>
              <a:defRPr sz="2500">
                <a:solidFill>
                  <a:srgbClr val="1E2A37"/>
                </a:solidFill>
                <a:latin typeface="Helvetica"/>
                <a:ea typeface="Helvetica"/>
                <a:cs typeface="Helvetica"/>
              </a:defRPr>
            </a:pPr>
            <a:r>
              <a:rPr lang="en-US" sz="3600">
                <a:solidFill>
                  <a:srgbClr val="252671"/>
                </a:solidFill>
              </a:rPr>
              <a:t>Most questions should be answered by a number between 0 (not relevant) to 9 (key aspect to harmonize)</a:t>
            </a:r>
            <a:endParaRPr/>
          </a:p>
          <a:p>
            <a:pPr marL="571500" indent="-571500" algn="just" defTabSz="457200">
              <a:lnSpc>
                <a:spcPct val="150000"/>
              </a:lnSpc>
              <a:buSzPct val="123000"/>
              <a:buFont typeface="Arial"/>
              <a:buChar char="•"/>
              <a:defRPr sz="2500">
                <a:solidFill>
                  <a:srgbClr val="1E2A37"/>
                </a:solidFill>
                <a:latin typeface="Helvetica"/>
                <a:ea typeface="Helvetica"/>
                <a:cs typeface="Helvetica"/>
              </a:defRPr>
            </a:pPr>
            <a:r>
              <a:rPr lang="en-US" sz="3600">
                <a:solidFill>
                  <a:srgbClr val="252671"/>
                </a:solidFill>
              </a:rPr>
              <a:t>Few open questions</a:t>
            </a:r>
            <a:endParaRPr/>
          </a:p>
        </p:txBody>
      </p:sp>
      <p:pic>
        <p:nvPicPr>
          <p:cNvPr id="10" name="Picture 9" hidden="0"/>
          <p:cNvPicPr>
            <a:picLocks noChangeAspect="1"/>
          </p:cNvPicPr>
          <p:nvPr isPhoto="0" userDrawn="0"/>
        </p:nvPicPr>
        <p:blipFill>
          <a:blip r:embed="rId3"/>
          <a:stretch/>
        </p:blipFill>
        <p:spPr bwMode="auto">
          <a:xfrm>
            <a:off x="5438871" y="8868524"/>
            <a:ext cx="11792606" cy="3449246"/>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2" name="Slide Number Placeholder 1" hidden="0"/>
          <p:cNvSpPr>
            <a:spLocks noGrp="1"/>
          </p:cNvSpPr>
          <p:nvPr isPhoto="0" userDrawn="0">
            <p:ph type="sldNum" sz="quarter" idx="2" hasCustomPrompt="0"/>
          </p:nvPr>
        </p:nvSpPr>
        <p:spPr bwMode="auto"/>
        <p:txBody>
          <a:bodyPr/>
          <a:lstStyle/>
          <a:p>
            <a:pPr>
              <a:defRPr/>
            </a:pPr>
            <a:fld id="{811B3522-6D57-4BB5-BF7E-28D88C645D09}" type="slidenum">
              <a:rPr lang="en-US"/>
              <a:t/>
            </a:fld>
            <a:endParaRPr lang="en-US"/>
          </a:p>
        </p:txBody>
      </p:sp>
      <p:pic>
        <p:nvPicPr>
          <p:cNvPr id="7" name="Picture 6" hidden="0"/>
          <p:cNvPicPr>
            <a:picLocks noChangeAspect="1"/>
          </p:cNvPicPr>
          <p:nvPr isPhoto="0" userDrawn="0"/>
        </p:nvPicPr>
        <p:blipFill>
          <a:blip r:embed="rId2"/>
          <a:stretch/>
        </p:blipFill>
        <p:spPr bwMode="auto">
          <a:xfrm>
            <a:off x="2463282" y="3607247"/>
            <a:ext cx="19082460" cy="3923997"/>
          </a:xfrm>
          <a:prstGeom prst="rect">
            <a:avLst/>
          </a:prstGeom>
        </p:spPr>
      </p:pic>
      <p:sp>
        <p:nvSpPr>
          <p:cNvPr id="8" name="Línea" hidden="0"/>
          <p:cNvSpPr/>
          <p:nvPr isPhoto="0" userDrawn="0"/>
        </p:nvSpPr>
        <p:spPr bwMode="auto">
          <a:xfrm>
            <a:off x="2667000" y="2468880"/>
            <a:ext cx="5849291" cy="0"/>
          </a:xfrm>
          <a:prstGeom prst="line">
            <a:avLst/>
          </a:prstGeom>
          <a:ln w="25400">
            <a:solidFill>
              <a:srgbClr val="797DB0"/>
            </a:solidFill>
            <a:miter lim="400000"/>
          </a:ln>
        </p:spPr>
        <p:txBody>
          <a:bodyPr lIns="50800" tIns="50800" rIns="50800" bIns="50800" anchor="ctr"/>
          <a:lstStyle/>
          <a:p>
            <a:pPr>
              <a:defRPr/>
            </a:pPr>
            <a:endParaRPr/>
          </a:p>
        </p:txBody>
      </p:sp>
      <p:sp>
        <p:nvSpPr>
          <p:cNvPr id="9" name="HERE THE TITLE" hidden="0"/>
          <p:cNvSpPr txBox="1"/>
          <p:nvPr isPhoto="0" userDrawn="0"/>
        </p:nvSpPr>
        <p:spPr bwMode="auto">
          <a:xfrm>
            <a:off x="2159508" y="1086923"/>
            <a:ext cx="20064984" cy="1012970"/>
          </a:xfrm>
          <a:prstGeom prst="rect">
            <a:avLst/>
          </a:prstGeom>
          <a:ln w="12700">
            <a:miter lim="400000"/>
          </a:ln>
        </p:spPr>
        <p:txBody>
          <a:bodyPr wrap="square" lIns="50800" tIns="50800" rIns="50800" bIns="50800">
            <a:spAutoFit/>
          </a:bodyPr>
          <a:lstStyle>
            <a:lvl1pPr algn="l" defTabSz="457200">
              <a:lnSpc>
                <a:spcPct val="150000"/>
              </a:lnSpc>
              <a:defRPr sz="4500" b="1">
                <a:solidFill>
                  <a:srgbClr val="1E2A37"/>
                </a:solidFill>
                <a:latin typeface="Helvetica"/>
                <a:ea typeface="Helvetica"/>
                <a:cs typeface="Helvetica"/>
              </a:defRPr>
            </a:lvl1pPr>
          </a:lstStyle>
          <a:p>
            <a:pPr>
              <a:defRPr/>
            </a:pPr>
            <a:r>
              <a:rPr lang="en-US">
                <a:solidFill>
                  <a:srgbClr val="252671"/>
                </a:solidFill>
              </a:rPr>
              <a:t>“General” tab</a:t>
            </a:r>
            <a:endParaRPr/>
          </a:p>
        </p:txBody>
      </p:sp>
      <p:sp>
        <p:nvSpPr>
          <p:cNvPr id="10" name="Lorem ipsum dolor sit amet, consectetur adipiscing elit, sed do eiusmod tempor incididunt ut labore et dolore magna aliqua. Ut enim ad minim veniam, quis nostrud exercitation ullamco laboris nisi ut aliquip ex ea commodo consequat. Duis aute irure dolor " hidden="0"/>
          <p:cNvSpPr txBox="1"/>
          <p:nvPr isPhoto="0" userDrawn="0"/>
        </p:nvSpPr>
        <p:spPr bwMode="auto">
          <a:xfrm>
            <a:off x="431242" y="2608263"/>
            <a:ext cx="23952757" cy="830933"/>
          </a:xfrm>
          <a:prstGeom prst="rect">
            <a:avLst/>
          </a:prstGeom>
          <a:ln w="12700">
            <a:miter lim="400000"/>
          </a:ln>
        </p:spPr>
        <p:txBody>
          <a:bodyPr wrap="square" lIns="50800" tIns="50800" rIns="50800" bIns="50800">
            <a:spAutoFit/>
          </a:bodyPr>
          <a:lstStyle/>
          <a:p>
            <a:pPr marL="571500" indent="-571500" algn="just" defTabSz="457200">
              <a:lnSpc>
                <a:spcPct val="150000"/>
              </a:lnSpc>
              <a:buSzPct val="123000"/>
              <a:buFont typeface="Arial"/>
              <a:buChar char="•"/>
              <a:defRPr sz="2500">
                <a:solidFill>
                  <a:srgbClr val="1E2A37"/>
                </a:solidFill>
                <a:latin typeface="Helvetica"/>
                <a:ea typeface="Helvetica"/>
                <a:cs typeface="Helvetica"/>
              </a:defRPr>
            </a:pPr>
            <a:r>
              <a:rPr lang="en-US" sz="3600">
                <a:solidFill>
                  <a:srgbClr val="252671"/>
                </a:solidFill>
              </a:rPr>
              <a:t>Information about yourself requested (statistics to be used in the analysis)</a:t>
            </a:r>
            <a:endParaRPr/>
          </a:p>
        </p:txBody>
      </p:sp>
      <p:sp>
        <p:nvSpPr>
          <p:cNvPr id="11" name="Lorem ipsum dolor sit amet, consectetur adipiscing elit, sed do eiusmod tempor incididunt ut labore et dolore magna aliqua. Ut enim ad minim veniam, quis nostrud exercitation ullamco laboris nisi ut aliquip ex ea commodo consequat. Duis aute irure dolor " hidden="0"/>
          <p:cNvSpPr txBox="1"/>
          <p:nvPr isPhoto="0" userDrawn="0"/>
        </p:nvSpPr>
        <p:spPr bwMode="auto">
          <a:xfrm>
            <a:off x="441895" y="7603830"/>
            <a:ext cx="23952757" cy="4154920"/>
          </a:xfrm>
          <a:prstGeom prst="rect">
            <a:avLst/>
          </a:prstGeom>
          <a:ln w="12700">
            <a:miter lim="400000"/>
          </a:ln>
        </p:spPr>
        <p:txBody>
          <a:bodyPr wrap="square" lIns="50800" tIns="50800" rIns="50800" bIns="50800">
            <a:spAutoFit/>
          </a:bodyPr>
          <a:lstStyle/>
          <a:p>
            <a:pPr marL="571500" indent="-571500" algn="just" defTabSz="457200">
              <a:lnSpc>
                <a:spcPct val="150000"/>
              </a:lnSpc>
              <a:buSzPct val="123000"/>
              <a:buFont typeface="Arial"/>
              <a:buChar char="•"/>
              <a:defRPr sz="2500">
                <a:solidFill>
                  <a:srgbClr val="1E2A37"/>
                </a:solidFill>
                <a:latin typeface="Helvetica"/>
                <a:ea typeface="Helvetica"/>
                <a:cs typeface="Helvetica"/>
              </a:defRPr>
            </a:pPr>
            <a:r>
              <a:rPr lang="en-US" sz="3600">
                <a:solidFill>
                  <a:srgbClr val="252671"/>
                </a:solidFill>
              </a:rPr>
              <a:t>Some general multiple-choice questions (possible to choose more than one answer)</a:t>
            </a:r>
            <a:endParaRPr/>
          </a:p>
          <a:p>
            <a:pPr marL="1985962" lvl="1" indent="-571500" algn="just" defTabSz="457200">
              <a:lnSpc>
                <a:spcPct val="150000"/>
              </a:lnSpc>
              <a:buSzPct val="123000"/>
              <a:buFont typeface="Arial"/>
              <a:buChar char="•"/>
              <a:defRPr sz="2500">
                <a:solidFill>
                  <a:srgbClr val="1E2A37"/>
                </a:solidFill>
                <a:latin typeface="Helvetica"/>
                <a:ea typeface="Helvetica"/>
                <a:cs typeface="Helvetica"/>
              </a:defRPr>
            </a:pPr>
            <a:r>
              <a:rPr lang="en-US" sz="3600">
                <a:solidFill>
                  <a:srgbClr val="252671"/>
                </a:solidFill>
              </a:rPr>
              <a:t>Do you expect that increase interconnection will bring?</a:t>
            </a:r>
            <a:endParaRPr/>
          </a:p>
          <a:p>
            <a:pPr marL="1985962" indent="-571500" algn="just" defTabSz="457200">
              <a:lnSpc>
                <a:spcPct val="150000"/>
              </a:lnSpc>
              <a:buSzPct val="123000"/>
              <a:buFont typeface="Arial"/>
              <a:buChar char="•"/>
              <a:defRPr sz="2500">
                <a:solidFill>
                  <a:srgbClr val="1E2A37"/>
                </a:solidFill>
                <a:latin typeface="Helvetica"/>
                <a:ea typeface="Helvetica"/>
                <a:cs typeface="Helvetica"/>
              </a:defRPr>
            </a:pPr>
            <a:r>
              <a:rPr lang="en-US" sz="3600">
                <a:solidFill>
                  <a:srgbClr val="252671"/>
                </a:solidFill>
              </a:rPr>
              <a:t>What are </a:t>
            </a:r>
            <a:r>
              <a:rPr lang="en-US" sz="3600">
                <a:solidFill>
                  <a:srgbClr val="252671"/>
                </a:solidFill>
                <a:latin typeface="Helvetica"/>
                <a:cs typeface="Helvetica"/>
              </a:rPr>
              <a:t>the</a:t>
            </a:r>
            <a:r>
              <a:rPr lang="en-US" sz="3600">
                <a:solidFill>
                  <a:srgbClr val="252671"/>
                </a:solidFill>
              </a:rPr>
              <a:t> main barriers for increased energy exchanges between </a:t>
            </a:r>
            <a:r>
              <a:rPr lang="en-US" sz="3600">
                <a:solidFill>
                  <a:srgbClr val="252671"/>
                </a:solidFill>
              </a:rPr>
              <a:t>MedTSO</a:t>
            </a:r>
            <a:r>
              <a:rPr lang="en-US" sz="3600">
                <a:solidFill>
                  <a:srgbClr val="252671"/>
                </a:solidFill>
              </a:rPr>
              <a:t> countries? </a:t>
            </a:r>
            <a:endParaRPr/>
          </a:p>
          <a:p>
            <a:pPr marL="571500" indent="-571500" algn="just" defTabSz="457200">
              <a:lnSpc>
                <a:spcPct val="150000"/>
              </a:lnSpc>
              <a:buSzPct val="123000"/>
              <a:buFont typeface="Arial"/>
              <a:buChar char="•"/>
              <a:defRPr sz="2500">
                <a:solidFill>
                  <a:srgbClr val="1E2A37"/>
                </a:solidFill>
                <a:latin typeface="Helvetica"/>
                <a:ea typeface="Helvetica"/>
                <a:cs typeface="Helvetica"/>
              </a:defRPr>
            </a:pPr>
            <a:r>
              <a:rPr lang="en-US" sz="3600">
                <a:solidFill>
                  <a:srgbClr val="252671"/>
                </a:solidFill>
              </a:rPr>
              <a:t>Open questions</a:t>
            </a:r>
            <a:endParaRPr/>
          </a:p>
          <a:p>
            <a:pPr marL="571500" indent="-571500" algn="just" defTabSz="457200">
              <a:lnSpc>
                <a:spcPct val="150000"/>
              </a:lnSpc>
              <a:buSzPct val="123000"/>
              <a:buFont typeface="Arial"/>
              <a:buChar char="•"/>
              <a:defRPr sz="2500">
                <a:solidFill>
                  <a:srgbClr val="1E2A37"/>
                </a:solidFill>
                <a:latin typeface="Helvetica"/>
                <a:ea typeface="Helvetica"/>
                <a:cs typeface="Helvetica"/>
              </a:defRPr>
            </a:pPr>
            <a:r>
              <a:rPr lang="en-US" sz="3600">
                <a:solidFill>
                  <a:srgbClr val="252671"/>
                </a:solidFill>
              </a:rPr>
              <a:t>Please comment your answer if you want to provide additional information</a:t>
            </a:r>
            <a:endParaRPr/>
          </a:p>
        </p:txBody>
      </p:sp>
      <p:sp>
        <p:nvSpPr>
          <p:cNvPr id="12" name="TextBox 11" hidden="0"/>
          <p:cNvSpPr txBox="1"/>
          <p:nvPr isPhoto="0" userDrawn="0"/>
        </p:nvSpPr>
        <p:spPr bwMode="auto">
          <a:xfrm>
            <a:off x="10442448" y="12554943"/>
            <a:ext cx="6511389" cy="764312"/>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square" lIns="50800" tIns="50800" rIns="50800" bIns="50800" numCol="1" spcCol="38100" rtlCol="0" anchor="ctr">
            <a:spAutoFit/>
          </a:bodyPr>
          <a:lstStyle/>
          <a:p>
            <a:pPr algn="r">
              <a:lnSpc>
                <a:spcPct val="150000"/>
              </a:lnSpc>
              <a:defRPr/>
            </a:pPr>
            <a:r>
              <a:rPr lang="en-GB" sz="1800" i="1">
                <a:solidFill>
                  <a:srgbClr val="F39324"/>
                </a:solidFill>
              </a:rPr>
              <a:t>Enabling electricity exchanges and trading in the Mediterranean </a:t>
            </a:r>
            <a:endParaRPr/>
          </a:p>
          <a:p>
            <a:pPr algn="r">
              <a:defRPr/>
            </a:pPr>
            <a:r>
              <a:rPr lang="en-GB" sz="1600" b="1" i="1">
                <a:solidFill>
                  <a:srgbClr val="2B2D6D"/>
                </a:solidFill>
                <a:latin typeface="Helvetica"/>
                <a:ea typeface="Calibri"/>
                <a:cs typeface="Calibri"/>
              </a:rPr>
              <a:t>9 February 2022</a:t>
            </a:r>
            <a:endParaRPr lang="en-GB" sz="1600" i="1">
              <a:solidFill>
                <a:srgbClr val="002060"/>
              </a:solidFill>
              <a:latin typeface="Helvetica Neue"/>
              <a:ea typeface="Helvetica Neue"/>
              <a:cs typeface="Helvetica Neue"/>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2" name="Slide Number Placeholder 1" hidden="0"/>
          <p:cNvSpPr>
            <a:spLocks noGrp="1"/>
          </p:cNvSpPr>
          <p:nvPr isPhoto="0" userDrawn="0">
            <p:ph type="sldNum" sz="quarter" idx="2" hasCustomPrompt="0"/>
          </p:nvPr>
        </p:nvSpPr>
        <p:spPr bwMode="auto"/>
        <p:txBody>
          <a:bodyPr/>
          <a:lstStyle/>
          <a:p>
            <a:pPr>
              <a:defRPr/>
            </a:pPr>
            <a:fld id="{811B3522-6D57-4BB5-BF7E-28D88C645D09}" type="slidenum">
              <a:rPr lang="en-US"/>
              <a:t/>
            </a:fld>
            <a:endParaRPr lang="en-US"/>
          </a:p>
        </p:txBody>
      </p:sp>
      <p:sp>
        <p:nvSpPr>
          <p:cNvPr id="6" name="Lorem ipsum dolor sit amet, consectetur adipiscing elit, sed do eiusmod tempor incididunt ut labore et dolore magna aliqua. Ut enim ad minim veniam, quis nostrud exercitation ullamco laboris nisi ut aliquip ex ea commodo consequat. Duis aute irure dolor " hidden="0"/>
          <p:cNvSpPr txBox="1"/>
          <p:nvPr isPhoto="0" userDrawn="0"/>
        </p:nvSpPr>
        <p:spPr bwMode="auto">
          <a:xfrm>
            <a:off x="2159508" y="2541249"/>
            <a:ext cx="16765611" cy="10802894"/>
          </a:xfrm>
          <a:prstGeom prst="rect">
            <a:avLst/>
          </a:prstGeom>
          <a:ln w="12700">
            <a:miter lim="400000"/>
          </a:ln>
        </p:spPr>
        <p:txBody>
          <a:bodyPr wrap="square" lIns="50800" tIns="50800" rIns="50800" bIns="50800">
            <a:spAutoFit/>
          </a:bodyPr>
          <a:lstStyle/>
          <a:p>
            <a:pPr marL="571500" indent="-571500" algn="just" defTabSz="457200">
              <a:lnSpc>
                <a:spcPct val="150000"/>
              </a:lnSpc>
              <a:buSzPct val="123000"/>
              <a:buFont typeface="Arial"/>
              <a:buChar char="•"/>
              <a:defRPr sz="2500">
                <a:solidFill>
                  <a:srgbClr val="1E2A37"/>
                </a:solidFill>
                <a:latin typeface="Helvetica"/>
                <a:ea typeface="Helvetica"/>
                <a:cs typeface="Helvetica"/>
              </a:defRPr>
            </a:pPr>
            <a:r>
              <a:rPr lang="en-US" sz="3600">
                <a:solidFill>
                  <a:srgbClr val="252671"/>
                </a:solidFill>
              </a:rPr>
              <a:t>Legal</a:t>
            </a:r>
            <a:endParaRPr/>
          </a:p>
          <a:p>
            <a:pPr marL="1419225" indent="-571500" algn="just" defTabSz="457200">
              <a:lnSpc>
                <a:spcPct val="150000"/>
              </a:lnSpc>
              <a:buSzPct val="123000"/>
              <a:buFont typeface="Arial"/>
              <a:buChar char="•"/>
              <a:defRPr sz="2500">
                <a:solidFill>
                  <a:srgbClr val="1E2A37"/>
                </a:solidFill>
                <a:latin typeface="Helvetica"/>
                <a:ea typeface="Helvetica"/>
                <a:cs typeface="Helvetica"/>
              </a:defRPr>
            </a:pPr>
            <a:r>
              <a:rPr lang="en-US" sz="3600">
                <a:solidFill>
                  <a:srgbClr val="252671"/>
                </a:solidFill>
              </a:rPr>
              <a:t>1 open question</a:t>
            </a:r>
            <a:endParaRPr/>
          </a:p>
          <a:p>
            <a:pPr marL="1419225" indent="-571500" algn="just" defTabSz="457200">
              <a:lnSpc>
                <a:spcPct val="150000"/>
              </a:lnSpc>
              <a:buSzPct val="123000"/>
              <a:buFont typeface="Arial"/>
              <a:buChar char="•"/>
              <a:defRPr sz="2500">
                <a:solidFill>
                  <a:srgbClr val="1E2A37"/>
                </a:solidFill>
                <a:latin typeface="Helvetica"/>
                <a:ea typeface="Helvetica"/>
                <a:cs typeface="Helvetica"/>
              </a:defRPr>
            </a:pPr>
            <a:r>
              <a:rPr lang="en-US" sz="3600">
                <a:solidFill>
                  <a:srgbClr val="252671"/>
                </a:solidFill>
              </a:rPr>
              <a:t>7 questions where it is requested to indicate the priority (from 1 to 9)</a:t>
            </a:r>
            <a:endParaRPr/>
          </a:p>
          <a:p>
            <a:pPr marL="571500" indent="-571500" algn="just" defTabSz="457200">
              <a:lnSpc>
                <a:spcPct val="150000"/>
              </a:lnSpc>
              <a:buSzPct val="123000"/>
              <a:buFont typeface="Arial"/>
              <a:buChar char="•"/>
              <a:defRPr sz="2500">
                <a:solidFill>
                  <a:srgbClr val="1E2A37"/>
                </a:solidFill>
                <a:latin typeface="Helvetica"/>
                <a:ea typeface="Helvetica"/>
                <a:cs typeface="Helvetica"/>
              </a:defRPr>
            </a:pPr>
            <a:r>
              <a:rPr lang="en-US" sz="3600">
                <a:solidFill>
                  <a:srgbClr val="252671"/>
                </a:solidFill>
              </a:rPr>
              <a:t>Connections</a:t>
            </a:r>
            <a:endParaRPr/>
          </a:p>
          <a:p>
            <a:pPr marL="1387475" indent="-571500" algn="just" defTabSz="457200">
              <a:lnSpc>
                <a:spcPct val="150000"/>
              </a:lnSpc>
              <a:buSzPct val="123000"/>
              <a:buFont typeface="Arial"/>
              <a:buChar char="•"/>
              <a:defRPr sz="2500">
                <a:solidFill>
                  <a:srgbClr val="1E2A37"/>
                </a:solidFill>
                <a:latin typeface="Helvetica"/>
                <a:ea typeface="Helvetica"/>
                <a:cs typeface="Helvetica"/>
              </a:defRPr>
            </a:pPr>
            <a:r>
              <a:rPr lang="en-US" sz="3600">
                <a:solidFill>
                  <a:srgbClr val="252671"/>
                </a:solidFill>
              </a:rPr>
              <a:t>2 open questions</a:t>
            </a:r>
            <a:endParaRPr/>
          </a:p>
          <a:p>
            <a:pPr marL="1387475" indent="-571500" algn="just" defTabSz="457200">
              <a:lnSpc>
                <a:spcPct val="150000"/>
              </a:lnSpc>
              <a:buSzPct val="123000"/>
              <a:buFont typeface="Arial"/>
              <a:buChar char="•"/>
              <a:defRPr sz="2500">
                <a:solidFill>
                  <a:srgbClr val="1E2A37"/>
                </a:solidFill>
                <a:latin typeface="Helvetica"/>
                <a:ea typeface="Helvetica"/>
                <a:cs typeface="Helvetica"/>
              </a:defRPr>
            </a:pPr>
            <a:r>
              <a:rPr lang="en-US" sz="3600">
                <a:solidFill>
                  <a:srgbClr val="252671"/>
                </a:solidFill>
              </a:rPr>
              <a:t>44 questions where it is requested to indicate the priority (from 1 to 9)</a:t>
            </a:r>
            <a:endParaRPr/>
          </a:p>
          <a:p>
            <a:pPr marL="571500" indent="-571500" algn="just" defTabSz="457200">
              <a:lnSpc>
                <a:spcPct val="150000"/>
              </a:lnSpc>
              <a:buSzPct val="123000"/>
              <a:buFont typeface="Arial"/>
              <a:buChar char="•"/>
              <a:defRPr sz="2500">
                <a:solidFill>
                  <a:srgbClr val="1E2A37"/>
                </a:solidFill>
                <a:latin typeface="Helvetica"/>
                <a:ea typeface="Helvetica"/>
                <a:cs typeface="Helvetica"/>
              </a:defRPr>
            </a:pPr>
            <a:r>
              <a:rPr lang="en-US" sz="3600">
                <a:solidFill>
                  <a:srgbClr val="252671"/>
                </a:solidFill>
              </a:rPr>
              <a:t>Market</a:t>
            </a:r>
            <a:endParaRPr/>
          </a:p>
          <a:p>
            <a:pPr marL="1323974" indent="-571500" algn="just" defTabSz="457200">
              <a:lnSpc>
                <a:spcPct val="150000"/>
              </a:lnSpc>
              <a:buSzPct val="123000"/>
              <a:buFont typeface="Arial"/>
              <a:buChar char="•"/>
              <a:defRPr sz="2500">
                <a:solidFill>
                  <a:srgbClr val="1E2A37"/>
                </a:solidFill>
                <a:latin typeface="Helvetica"/>
                <a:ea typeface="Helvetica"/>
                <a:cs typeface="Helvetica"/>
              </a:defRPr>
            </a:pPr>
            <a:r>
              <a:rPr lang="en-US" sz="3600">
                <a:solidFill>
                  <a:srgbClr val="252671"/>
                </a:solidFill>
              </a:rPr>
              <a:t>2 open questions</a:t>
            </a:r>
            <a:endParaRPr/>
          </a:p>
          <a:p>
            <a:pPr marL="1323974" indent="-571500" algn="just" defTabSz="457200">
              <a:lnSpc>
                <a:spcPct val="150000"/>
              </a:lnSpc>
              <a:buSzPct val="123000"/>
              <a:buFont typeface="Arial"/>
              <a:buChar char="•"/>
              <a:defRPr sz="2500">
                <a:solidFill>
                  <a:srgbClr val="1E2A37"/>
                </a:solidFill>
                <a:latin typeface="Helvetica"/>
                <a:ea typeface="Helvetica"/>
                <a:cs typeface="Helvetica"/>
              </a:defRPr>
            </a:pPr>
            <a:r>
              <a:rPr lang="en-US" sz="3600">
                <a:solidFill>
                  <a:srgbClr val="252671"/>
                </a:solidFill>
              </a:rPr>
              <a:t>27 questions where it is requested to indicate the priority (from 1 to 9)</a:t>
            </a:r>
            <a:endParaRPr/>
          </a:p>
          <a:p>
            <a:pPr marL="571500" indent="-571500" algn="just" defTabSz="457200">
              <a:lnSpc>
                <a:spcPct val="150000"/>
              </a:lnSpc>
              <a:buSzPct val="123000"/>
              <a:buFont typeface="Arial"/>
              <a:buChar char="•"/>
              <a:defRPr sz="2500">
                <a:solidFill>
                  <a:srgbClr val="1E2A37"/>
                </a:solidFill>
                <a:latin typeface="Helvetica"/>
                <a:ea typeface="Helvetica"/>
                <a:cs typeface="Helvetica"/>
              </a:defRPr>
            </a:pPr>
            <a:r>
              <a:rPr lang="en-US" sz="3600">
                <a:solidFill>
                  <a:srgbClr val="252671"/>
                </a:solidFill>
              </a:rPr>
              <a:t>Operations</a:t>
            </a:r>
            <a:endParaRPr/>
          </a:p>
          <a:p>
            <a:pPr marL="1323974" indent="-571500" algn="just" defTabSz="457200">
              <a:lnSpc>
                <a:spcPct val="150000"/>
              </a:lnSpc>
              <a:buSzPct val="123000"/>
              <a:buFont typeface="Arial"/>
              <a:buChar char="•"/>
              <a:defRPr sz="2500">
                <a:solidFill>
                  <a:srgbClr val="1E2A37"/>
                </a:solidFill>
                <a:latin typeface="Helvetica"/>
                <a:ea typeface="Helvetica"/>
                <a:cs typeface="Helvetica"/>
              </a:defRPr>
            </a:pPr>
            <a:r>
              <a:rPr lang="en-US" sz="3600">
                <a:solidFill>
                  <a:srgbClr val="252671"/>
                </a:solidFill>
              </a:rPr>
              <a:t>2 open questions</a:t>
            </a:r>
            <a:endParaRPr/>
          </a:p>
          <a:p>
            <a:pPr marL="1323974" indent="-571500" algn="just" defTabSz="457200">
              <a:lnSpc>
                <a:spcPct val="150000"/>
              </a:lnSpc>
              <a:buSzPct val="123000"/>
              <a:buFont typeface="Arial"/>
              <a:buChar char="•"/>
              <a:defRPr sz="2500">
                <a:solidFill>
                  <a:srgbClr val="1E2A37"/>
                </a:solidFill>
                <a:latin typeface="Helvetica"/>
                <a:ea typeface="Helvetica"/>
                <a:cs typeface="Helvetica"/>
              </a:defRPr>
            </a:pPr>
            <a:r>
              <a:rPr lang="en-US" sz="3600">
                <a:solidFill>
                  <a:srgbClr val="252671"/>
                </a:solidFill>
              </a:rPr>
              <a:t>43 questions where it is requested to indicate the priority (from 1 to 9)</a:t>
            </a:r>
            <a:endParaRPr/>
          </a:p>
          <a:p>
            <a:pPr algn="just" defTabSz="457200">
              <a:lnSpc>
                <a:spcPct val="150000"/>
              </a:lnSpc>
              <a:buSzPct val="123000"/>
              <a:defRPr sz="2500">
                <a:solidFill>
                  <a:srgbClr val="1E2A37"/>
                </a:solidFill>
                <a:latin typeface="Helvetica"/>
                <a:ea typeface="Helvetica"/>
                <a:cs typeface="Helvetica"/>
              </a:defRPr>
            </a:pPr>
            <a:r>
              <a:rPr lang="en-US" sz="3600">
                <a:solidFill>
                  <a:srgbClr val="252671"/>
                </a:solidFill>
              </a:rPr>
              <a:t></a:t>
            </a:r>
            <a:r>
              <a:rPr lang="en-US" sz="3600">
                <a:solidFill>
                  <a:srgbClr val="252671"/>
                </a:solidFill>
              </a:rPr>
              <a:t> Survey should take less than one hour to complete</a:t>
            </a:r>
            <a:endParaRPr/>
          </a:p>
        </p:txBody>
      </p:sp>
      <p:sp>
        <p:nvSpPr>
          <p:cNvPr id="7" name="Línea" hidden="0"/>
          <p:cNvSpPr/>
          <p:nvPr isPhoto="0" userDrawn="0"/>
        </p:nvSpPr>
        <p:spPr bwMode="auto">
          <a:xfrm>
            <a:off x="2667000" y="2468880"/>
            <a:ext cx="5849291" cy="0"/>
          </a:xfrm>
          <a:prstGeom prst="line">
            <a:avLst/>
          </a:prstGeom>
          <a:ln w="25400">
            <a:solidFill>
              <a:srgbClr val="797DB0"/>
            </a:solidFill>
            <a:miter lim="400000"/>
          </a:ln>
        </p:spPr>
        <p:txBody>
          <a:bodyPr lIns="50800" tIns="50800" rIns="50800" bIns="50800" anchor="ctr"/>
          <a:lstStyle/>
          <a:p>
            <a:pPr>
              <a:defRPr/>
            </a:pPr>
            <a:endParaRPr/>
          </a:p>
        </p:txBody>
      </p:sp>
      <p:sp>
        <p:nvSpPr>
          <p:cNvPr id="8" name="HERE THE TITLE" hidden="0"/>
          <p:cNvSpPr txBox="1"/>
          <p:nvPr isPhoto="0" userDrawn="0"/>
        </p:nvSpPr>
        <p:spPr bwMode="auto">
          <a:xfrm>
            <a:off x="2159508" y="1086923"/>
            <a:ext cx="20064984" cy="1012970"/>
          </a:xfrm>
          <a:prstGeom prst="rect">
            <a:avLst/>
          </a:prstGeom>
          <a:ln w="12700">
            <a:miter lim="400000"/>
          </a:ln>
        </p:spPr>
        <p:txBody>
          <a:bodyPr wrap="square" lIns="50800" tIns="50800" rIns="50800" bIns="50800">
            <a:spAutoFit/>
          </a:bodyPr>
          <a:lstStyle>
            <a:lvl1pPr algn="l" defTabSz="457200">
              <a:lnSpc>
                <a:spcPct val="150000"/>
              </a:lnSpc>
              <a:defRPr sz="4500" b="1">
                <a:solidFill>
                  <a:srgbClr val="1E2A37"/>
                </a:solidFill>
                <a:latin typeface="Helvetica"/>
                <a:ea typeface="Helvetica"/>
                <a:cs typeface="Helvetica"/>
              </a:defRPr>
            </a:lvl1pPr>
          </a:lstStyle>
          <a:p>
            <a:pPr>
              <a:defRPr/>
            </a:pPr>
            <a:r>
              <a:rPr lang="en-US">
                <a:solidFill>
                  <a:srgbClr val="252671"/>
                </a:solidFill>
              </a:rPr>
              <a:t>Number of questions</a:t>
            </a:r>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2" name="Slide Number Placeholder 1" hidden="0"/>
          <p:cNvSpPr>
            <a:spLocks noGrp="1"/>
          </p:cNvSpPr>
          <p:nvPr isPhoto="0" userDrawn="0">
            <p:ph type="sldNum" sz="quarter" idx="2" hasCustomPrompt="0"/>
          </p:nvPr>
        </p:nvSpPr>
        <p:spPr bwMode="auto"/>
        <p:txBody>
          <a:bodyPr/>
          <a:lstStyle/>
          <a:p>
            <a:pPr>
              <a:defRPr/>
            </a:pPr>
            <a:fld id="{811B3522-6D57-4BB5-BF7E-28D88C645D09}" type="slidenum">
              <a:rPr lang="en-US"/>
              <a:t/>
            </a:fld>
            <a:endParaRPr lang="en-US"/>
          </a:p>
        </p:txBody>
      </p:sp>
      <p:sp>
        <p:nvSpPr>
          <p:cNvPr id="6" name="Línea" hidden="0"/>
          <p:cNvSpPr/>
          <p:nvPr isPhoto="0" userDrawn="0"/>
        </p:nvSpPr>
        <p:spPr bwMode="auto">
          <a:xfrm>
            <a:off x="2667000" y="2468880"/>
            <a:ext cx="5849291" cy="0"/>
          </a:xfrm>
          <a:prstGeom prst="line">
            <a:avLst/>
          </a:prstGeom>
          <a:ln w="25400">
            <a:solidFill>
              <a:srgbClr val="797DB0"/>
            </a:solidFill>
            <a:miter lim="400000"/>
          </a:ln>
        </p:spPr>
        <p:txBody>
          <a:bodyPr lIns="50800" tIns="50800" rIns="50800" bIns="50800" anchor="ctr"/>
          <a:lstStyle/>
          <a:p>
            <a:pPr>
              <a:defRPr/>
            </a:pPr>
            <a:endParaRPr/>
          </a:p>
        </p:txBody>
      </p:sp>
      <p:sp>
        <p:nvSpPr>
          <p:cNvPr id="7" name="HERE THE TITLE" hidden="0"/>
          <p:cNvSpPr txBox="1"/>
          <p:nvPr isPhoto="0" userDrawn="0"/>
        </p:nvSpPr>
        <p:spPr bwMode="auto">
          <a:xfrm>
            <a:off x="2159508" y="1086923"/>
            <a:ext cx="20064984" cy="1012970"/>
          </a:xfrm>
          <a:prstGeom prst="rect">
            <a:avLst/>
          </a:prstGeom>
          <a:ln w="12700">
            <a:miter lim="400000"/>
          </a:ln>
        </p:spPr>
        <p:txBody>
          <a:bodyPr wrap="square" lIns="50800" tIns="50800" rIns="50800" bIns="50800">
            <a:spAutoFit/>
          </a:bodyPr>
          <a:lstStyle>
            <a:lvl1pPr algn="l" defTabSz="457200">
              <a:lnSpc>
                <a:spcPct val="150000"/>
              </a:lnSpc>
              <a:defRPr sz="4500" b="1">
                <a:solidFill>
                  <a:srgbClr val="1E2A37"/>
                </a:solidFill>
                <a:latin typeface="Helvetica"/>
                <a:ea typeface="Helvetica"/>
                <a:cs typeface="Helvetica"/>
              </a:defRPr>
            </a:lvl1pPr>
          </a:lstStyle>
          <a:p>
            <a:pPr>
              <a:defRPr/>
            </a:pPr>
            <a:r>
              <a:rPr lang="en-US">
                <a:solidFill>
                  <a:srgbClr val="252671"/>
                </a:solidFill>
              </a:rPr>
              <a:t>Interview</a:t>
            </a:r>
            <a:endParaRPr/>
          </a:p>
        </p:txBody>
      </p:sp>
      <p:sp>
        <p:nvSpPr>
          <p:cNvPr id="8" name="Lorem ipsum dolor sit amet, consectetur adipiscing elit, sed do eiusmod tempor incididunt ut labore et dolore magna aliqua. Ut enim ad minim veniam, quis nostrud exercitation ullamco laboris nisi ut aliquip ex ea commodo consequat. Duis aute irure dolor " hidden="0"/>
          <p:cNvSpPr txBox="1"/>
          <p:nvPr isPhoto="0" userDrawn="0"/>
        </p:nvSpPr>
        <p:spPr bwMode="auto">
          <a:xfrm>
            <a:off x="2159509" y="3104189"/>
            <a:ext cx="20788982" cy="6647910"/>
          </a:xfrm>
          <a:prstGeom prst="rect">
            <a:avLst/>
          </a:prstGeom>
          <a:ln w="12700">
            <a:miter lim="400000"/>
          </a:ln>
        </p:spPr>
        <p:txBody>
          <a:bodyPr wrap="square" lIns="50800" tIns="50800" rIns="50800" bIns="50800">
            <a:spAutoFit/>
          </a:bodyPr>
          <a:lstStyle/>
          <a:p>
            <a:pPr marL="571500" indent="-571500" algn="just" defTabSz="457200">
              <a:lnSpc>
                <a:spcPct val="150000"/>
              </a:lnSpc>
              <a:buSzPct val="123000"/>
              <a:buFont typeface="Arial"/>
              <a:buChar char="•"/>
              <a:defRPr sz="2500">
                <a:solidFill>
                  <a:srgbClr val="1E2A37"/>
                </a:solidFill>
                <a:latin typeface="Helvetica"/>
                <a:ea typeface="Helvetica"/>
                <a:cs typeface="Helvetica"/>
              </a:defRPr>
            </a:pPr>
            <a:r>
              <a:rPr lang="en-US" sz="3600">
                <a:solidFill>
                  <a:srgbClr val="252671"/>
                </a:solidFill>
              </a:rPr>
              <a:t>The survey can be followed by short interviews (30 min – 1h via Conference Call)</a:t>
            </a:r>
            <a:endParaRPr/>
          </a:p>
          <a:p>
            <a:pPr marL="571500" indent="-571500" algn="just" defTabSz="457200">
              <a:lnSpc>
                <a:spcPct val="150000"/>
              </a:lnSpc>
              <a:buSzPct val="123000"/>
              <a:buFont typeface="Arial"/>
              <a:buChar char="•"/>
              <a:defRPr sz="2500">
                <a:solidFill>
                  <a:srgbClr val="1E2A37"/>
                </a:solidFill>
                <a:latin typeface="Helvetica"/>
                <a:ea typeface="Helvetica"/>
                <a:cs typeface="Helvetica"/>
              </a:defRPr>
            </a:pPr>
            <a:endParaRPr lang="en-US" sz="3600">
              <a:solidFill>
                <a:srgbClr val="252671"/>
              </a:solidFill>
            </a:endParaRPr>
          </a:p>
          <a:p>
            <a:pPr marL="571500" indent="-571500" algn="just" defTabSz="457200">
              <a:lnSpc>
                <a:spcPct val="150000"/>
              </a:lnSpc>
              <a:buSzPct val="123000"/>
              <a:buFont typeface="Arial"/>
              <a:buChar char="•"/>
              <a:defRPr sz="2500">
                <a:solidFill>
                  <a:srgbClr val="1E2A37"/>
                </a:solidFill>
                <a:latin typeface="Helvetica"/>
                <a:ea typeface="Helvetica"/>
                <a:cs typeface="Helvetica"/>
              </a:defRPr>
            </a:pPr>
            <a:r>
              <a:rPr lang="en-US" sz="3600">
                <a:solidFill>
                  <a:srgbClr val="252671"/>
                </a:solidFill>
              </a:rPr>
              <a:t>On request of the stakeholder or;</a:t>
            </a:r>
            <a:endParaRPr/>
          </a:p>
          <a:p>
            <a:pPr marL="571500" indent="-571500" algn="just" defTabSz="457200">
              <a:lnSpc>
                <a:spcPct val="150000"/>
              </a:lnSpc>
              <a:buSzPct val="123000"/>
              <a:buFont typeface="Arial"/>
              <a:buChar char="•"/>
              <a:defRPr sz="2500">
                <a:solidFill>
                  <a:srgbClr val="1E2A37"/>
                </a:solidFill>
                <a:latin typeface="Helvetica"/>
                <a:ea typeface="Helvetica"/>
                <a:cs typeface="Helvetica"/>
              </a:defRPr>
            </a:pPr>
            <a:endParaRPr lang="en-US" sz="3600">
              <a:solidFill>
                <a:srgbClr val="252671"/>
              </a:solidFill>
            </a:endParaRPr>
          </a:p>
          <a:p>
            <a:pPr marL="571500" indent="-571500" algn="just" defTabSz="457200">
              <a:lnSpc>
                <a:spcPct val="150000"/>
              </a:lnSpc>
              <a:buSzPct val="123000"/>
              <a:buFont typeface="Arial"/>
              <a:buChar char="•"/>
              <a:defRPr sz="2500">
                <a:solidFill>
                  <a:srgbClr val="1E2A37"/>
                </a:solidFill>
                <a:latin typeface="Helvetica"/>
                <a:ea typeface="Helvetica"/>
                <a:cs typeface="Helvetica"/>
              </a:defRPr>
            </a:pPr>
            <a:r>
              <a:rPr lang="en-US" sz="3600">
                <a:solidFill>
                  <a:srgbClr val="252671"/>
                </a:solidFill>
              </a:rPr>
              <a:t>On our request to have better understanding on the answer</a:t>
            </a:r>
            <a:endParaRPr/>
          </a:p>
          <a:p>
            <a:pPr marL="571500" indent="-571500" algn="just" defTabSz="457200">
              <a:lnSpc>
                <a:spcPct val="150000"/>
              </a:lnSpc>
              <a:buSzPct val="123000"/>
              <a:buFont typeface="Arial"/>
              <a:buChar char="•"/>
              <a:defRPr sz="2500">
                <a:solidFill>
                  <a:srgbClr val="1E2A37"/>
                </a:solidFill>
                <a:latin typeface="Helvetica"/>
                <a:ea typeface="Helvetica"/>
                <a:cs typeface="Helvetica"/>
              </a:defRPr>
            </a:pPr>
            <a:endParaRPr lang="en-US" sz="3600">
              <a:solidFill>
                <a:srgbClr val="252671"/>
              </a:solidFill>
            </a:endParaRPr>
          </a:p>
          <a:p>
            <a:pPr marL="571500" indent="-571500" algn="just" defTabSz="457200">
              <a:lnSpc>
                <a:spcPct val="150000"/>
              </a:lnSpc>
              <a:buSzPct val="123000"/>
              <a:buFont typeface="Arial"/>
              <a:buChar char="•"/>
              <a:defRPr sz="2500">
                <a:solidFill>
                  <a:srgbClr val="1E2A37"/>
                </a:solidFill>
                <a:latin typeface="Helvetica"/>
                <a:ea typeface="Helvetica"/>
                <a:cs typeface="Helvetica"/>
              </a:defRPr>
            </a:pPr>
            <a:r>
              <a:rPr lang="en-US" sz="3600">
                <a:solidFill>
                  <a:srgbClr val="252671"/>
                </a:solidFill>
              </a:rPr>
              <a:t>The goal is to better capture the point of view of each stakeholder and of the different regions of the Mediterranean area</a:t>
            </a:r>
            <a:endParaRPr/>
          </a:p>
        </p:txBody>
      </p:sp>
      <p:sp>
        <p:nvSpPr>
          <p:cNvPr id="9" name="TextBox 8" hidden="0"/>
          <p:cNvSpPr txBox="1"/>
          <p:nvPr isPhoto="0" userDrawn="0"/>
        </p:nvSpPr>
        <p:spPr bwMode="auto">
          <a:xfrm>
            <a:off x="10442448" y="12554943"/>
            <a:ext cx="6511389" cy="764312"/>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square" lIns="50800" tIns="50800" rIns="50800" bIns="50800" numCol="1" spcCol="38100" rtlCol="0" anchor="ctr">
            <a:spAutoFit/>
          </a:bodyPr>
          <a:lstStyle/>
          <a:p>
            <a:pPr algn="r">
              <a:lnSpc>
                <a:spcPct val="150000"/>
              </a:lnSpc>
              <a:defRPr/>
            </a:pPr>
            <a:r>
              <a:rPr lang="en-GB" sz="1800" i="1">
                <a:solidFill>
                  <a:srgbClr val="F39324"/>
                </a:solidFill>
              </a:rPr>
              <a:t>Enabling electricity exchanges and trading in the Mediterranean </a:t>
            </a:r>
            <a:endParaRPr/>
          </a:p>
          <a:p>
            <a:pPr algn="r">
              <a:defRPr/>
            </a:pPr>
            <a:r>
              <a:rPr lang="en-GB" sz="1600" b="1" i="1">
                <a:solidFill>
                  <a:srgbClr val="2B2D6D"/>
                </a:solidFill>
                <a:latin typeface="Helvetica"/>
                <a:ea typeface="Calibri"/>
                <a:cs typeface="Calibri"/>
              </a:rPr>
              <a:t>9 February 2022</a:t>
            </a:r>
            <a:endParaRPr lang="en-GB" sz="1600" i="1">
              <a:solidFill>
                <a:srgbClr val="002060"/>
              </a:solidFill>
              <a:latin typeface="Helvetica Neue"/>
              <a:ea typeface="Helvetica Neue"/>
              <a:cs typeface="Helvetica Neue"/>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ext Placeholder 3" hidden="0"/>
          <p:cNvSpPr>
            <a:spLocks noGrp="1"/>
          </p:cNvSpPr>
          <p:nvPr isPhoto="0" userDrawn="0">
            <p:ph type="body" sz="quarter" idx="21" hasCustomPrompt="0"/>
          </p:nvPr>
        </p:nvSpPr>
        <p:spPr bwMode="auto"/>
        <p:txBody>
          <a:bodyPr>
            <a:normAutofit lnSpcReduction="10000"/>
          </a:bodyPr>
          <a:lstStyle/>
          <a:p>
            <a:pPr>
              <a:defRPr/>
            </a:pPr>
            <a:r>
              <a:rPr lang="en-US"/>
              <a:t>Olivier Antoine, Senior Power System Expert – Engie Impact</a:t>
            </a:r>
            <a:endParaRPr/>
          </a:p>
        </p:txBody>
      </p:sp>
      <p:sp>
        <p:nvSpPr>
          <p:cNvPr id="2" name="Title 1" hidden="0"/>
          <p:cNvSpPr>
            <a:spLocks noGrp="1"/>
          </p:cNvSpPr>
          <p:nvPr isPhoto="0" userDrawn="0">
            <p:ph type="title" hasCustomPrompt="0"/>
          </p:nvPr>
        </p:nvSpPr>
        <p:spPr bwMode="auto">
          <a:xfrm>
            <a:off x="1206496" y="2574991"/>
            <a:ext cx="22567904" cy="4648201"/>
          </a:xfrm>
        </p:spPr>
        <p:txBody>
          <a:bodyPr/>
          <a:lstStyle/>
          <a:p>
            <a:pPr>
              <a:defRPr/>
            </a:pPr>
            <a:br>
              <a:rPr lang="en-US" sz="5600"/>
            </a:br>
            <a:r>
              <a:rPr lang="en-US" sz="5600"/>
              <a:t>Launch of Med-TSO survey:</a:t>
            </a:r>
            <a:br>
              <a:rPr lang="en-US" sz="5600"/>
            </a:br>
            <a:br>
              <a:rPr lang="en-US" sz="5600"/>
            </a:br>
            <a:r>
              <a:rPr lang="en-US" sz="5600"/>
              <a:t>Identify key areas for harmonization of a future Mediterranean grid code</a:t>
            </a:r>
            <a:endParaRPr/>
          </a:p>
        </p:txBody>
      </p:sp>
      <p:sp>
        <p:nvSpPr>
          <p:cNvPr id="3" name="Subtitle 2" hidden="0"/>
          <p:cNvSpPr>
            <a:spLocks noGrp="1"/>
          </p:cNvSpPr>
          <p:nvPr isPhoto="0" userDrawn="0">
            <p:ph type="body" sz="quarter" idx="1" hasCustomPrompt="0"/>
          </p:nvPr>
        </p:nvSpPr>
        <p:spPr bwMode="auto">
          <a:xfrm>
            <a:off x="1201342" y="7636525"/>
            <a:ext cx="21971001" cy="1905001"/>
          </a:xfrm>
        </p:spPr>
        <p:txBody>
          <a:bodyPr/>
          <a:lstStyle/>
          <a:p>
            <a:pPr>
              <a:defRPr/>
            </a:pPr>
            <a:r>
              <a:rPr lang="en-US" b="0"/>
              <a:t>February 2022</a:t>
            </a:r>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162" name="Línea" hidden="0"/>
          <p:cNvSpPr/>
          <p:nvPr isPhoto="0" userDrawn="0"/>
        </p:nvSpPr>
        <p:spPr bwMode="auto">
          <a:xfrm>
            <a:off x="2667000" y="2468880"/>
            <a:ext cx="5849291" cy="0"/>
          </a:xfrm>
          <a:prstGeom prst="line">
            <a:avLst/>
          </a:prstGeom>
          <a:ln w="25400">
            <a:solidFill>
              <a:srgbClr val="797DB0"/>
            </a:solidFill>
            <a:miter lim="400000"/>
          </a:ln>
        </p:spPr>
        <p:txBody>
          <a:bodyPr lIns="50800" tIns="50800" rIns="50800" bIns="50800" anchor="ctr"/>
          <a:lstStyle/>
          <a:p>
            <a:pPr>
              <a:defRPr/>
            </a:pPr>
            <a:endParaRPr/>
          </a:p>
        </p:txBody>
      </p:sp>
      <p:sp>
        <p:nvSpPr>
          <p:cNvPr id="164" name="HERE THE TITLE" hidden="0"/>
          <p:cNvSpPr txBox="1"/>
          <p:nvPr isPhoto="0" userDrawn="0"/>
        </p:nvSpPr>
        <p:spPr bwMode="auto">
          <a:xfrm>
            <a:off x="2159508" y="1086923"/>
            <a:ext cx="20064984" cy="1012970"/>
          </a:xfrm>
          <a:prstGeom prst="rect">
            <a:avLst/>
          </a:prstGeom>
          <a:ln w="12700">
            <a:miter lim="400000"/>
          </a:ln>
        </p:spPr>
        <p:txBody>
          <a:bodyPr wrap="square" lIns="50800" tIns="50800" rIns="50800" bIns="50800">
            <a:spAutoFit/>
          </a:bodyPr>
          <a:lstStyle>
            <a:lvl1pPr algn="l" defTabSz="457200">
              <a:lnSpc>
                <a:spcPct val="150000"/>
              </a:lnSpc>
              <a:defRPr sz="4500" b="1">
                <a:solidFill>
                  <a:srgbClr val="1E2A37"/>
                </a:solidFill>
                <a:latin typeface="Helvetica"/>
                <a:ea typeface="Helvetica"/>
                <a:cs typeface="Helvetica"/>
              </a:defRPr>
            </a:lvl1pPr>
          </a:lstStyle>
          <a:p>
            <a:pPr>
              <a:defRPr/>
            </a:pPr>
            <a:r>
              <a:rPr lang="en-US">
                <a:solidFill>
                  <a:srgbClr val="252671"/>
                </a:solidFill>
              </a:rPr>
              <a:t>Expected outcomes</a:t>
            </a:r>
            <a:endParaRPr/>
          </a:p>
        </p:txBody>
      </p:sp>
      <p:sp>
        <p:nvSpPr>
          <p:cNvPr id="8" name="TextBox 7" hidden="0"/>
          <p:cNvSpPr txBox="1"/>
          <p:nvPr isPhoto="0" userDrawn="0"/>
        </p:nvSpPr>
        <p:spPr bwMode="auto">
          <a:xfrm>
            <a:off x="10442448" y="12554943"/>
            <a:ext cx="6511389" cy="764312"/>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square" lIns="50800" tIns="50800" rIns="50800" bIns="50800" numCol="1" spcCol="38100" rtlCol="0" anchor="ctr">
            <a:spAutoFit/>
          </a:bodyPr>
          <a:lstStyle/>
          <a:p>
            <a:pPr algn="r">
              <a:lnSpc>
                <a:spcPct val="150000"/>
              </a:lnSpc>
              <a:defRPr/>
            </a:pPr>
            <a:r>
              <a:rPr lang="en-GB" sz="1800" i="1">
                <a:solidFill>
                  <a:srgbClr val="F39324"/>
                </a:solidFill>
              </a:rPr>
              <a:t>Enabling electricity exchanges and trading in the Mediterranean </a:t>
            </a:r>
            <a:endParaRPr/>
          </a:p>
          <a:p>
            <a:pPr algn="r">
              <a:defRPr/>
            </a:pPr>
            <a:r>
              <a:rPr lang="en-GB" sz="1600" b="1" i="1">
                <a:solidFill>
                  <a:srgbClr val="2B2D6D"/>
                </a:solidFill>
                <a:latin typeface="Helvetica"/>
                <a:ea typeface="Calibri"/>
                <a:cs typeface="Calibri"/>
              </a:rPr>
              <a:t>9 February 2022</a:t>
            </a:r>
            <a:endParaRPr lang="en-GB" sz="1600" i="1">
              <a:solidFill>
                <a:srgbClr val="002060"/>
              </a:solidFill>
              <a:latin typeface="Helvetica Neue"/>
              <a:ea typeface="Helvetica Neue"/>
              <a:cs typeface="Helvetica Neue"/>
            </a:endParaRPr>
          </a:p>
        </p:txBody>
      </p:sp>
      <p:grpSp>
        <p:nvGrpSpPr>
          <p:cNvPr id="13" name="Content Placeholder 3" hidden="0"/>
          <p:cNvGrpSpPr/>
          <p:nvPr isPhoto="0" userDrawn="0"/>
        </p:nvGrpSpPr>
        <p:grpSpPr bwMode="auto">
          <a:xfrm>
            <a:off x="1676403" y="2229866"/>
            <a:ext cx="21031198" cy="9092828"/>
            <a:chOff x="0" y="0"/>
            <a:chExt cx="21031198" cy="9092828"/>
          </a:xfrm>
        </p:grpSpPr>
        <p:sp>
          <p:nvSpPr>
            <p:cNvPr id="0" name="" hidden="0"/>
            <p:cNvSpPr/>
            <p:nvPr isPhoto="0" userDrawn="0"/>
          </p:nvSpPr>
          <p:spPr bwMode="auto">
            <a:xfrm>
              <a:off x="124155" y="1022124"/>
              <a:ext cx="2751398" cy="2751398"/>
            </a:xfrm>
            <a:prstGeom prst="ellipse">
              <a:avLst/>
            </a:prstGeom>
            <a:solidFill>
              <a:schemeClr val="accent2">
                <a:tint val="40000"/>
                <a:hueOff val="0"/>
                <a:satOff val="0"/>
                <a:lumOff val="0"/>
                <a:alphaOff val="0"/>
              </a:schemeClr>
            </a:solidFill>
            <a:ln>
              <a:noFill/>
            </a:ln>
            <a:effectLst/>
          </p:spPr>
          <p:style>
            <a:lnRef idx="0">
              <a:srgbClr val="000000"/>
            </a:lnRef>
            <a:fillRef idx="1">
              <a:srgbClr val="000000"/>
            </a:fillRef>
            <a:effectRef idx="0">
              <a:srgbClr val="000000"/>
            </a:effectRef>
            <a:fontRef idx="minor"/>
          </p:style>
        </p:sp>
        <p:sp>
          <p:nvSpPr>
            <p:cNvPr id="0" name="" hidden="0"/>
            <p:cNvSpPr/>
            <p:nvPr isPhoto="0" userDrawn="0"/>
          </p:nvSpPr>
          <p:spPr bwMode="auto">
            <a:xfrm>
              <a:off x="701949" y="1599918"/>
              <a:ext cx="1595811" cy="1595811"/>
            </a:xfrm>
            <a:prstGeom prst="rect">
              <a:avLst/>
            </a:prstGeom>
            <a:blipFill>
              <a:blip r:embed="rId2"/>
              <a:stretch/>
            </a:blipFill>
            <a:ln w="25400" cap="flat" cmpd="sng" algn="ctr">
              <a:noFill/>
              <a:prstDash val="solid"/>
            </a:ln>
            <a:effectLst/>
          </p:spPr>
          <p:style>
            <a:lnRef idx="2">
              <a:srgbClr val="000000"/>
            </a:lnRef>
            <a:fillRef idx="1">
              <a:srgbClr val="000000"/>
            </a:fillRef>
            <a:effectRef idx="0">
              <a:srgbClr val="000000"/>
            </a:effectRef>
            <a:fontRef idx="minor">
              <a:schemeClr val="lt1"/>
            </a:fontRef>
          </p:style>
        </p:sp>
        <p:sp>
          <p:nvSpPr>
            <p:cNvPr id="0" name="" hidden="0"/>
            <p:cNvSpPr/>
            <p:nvPr isPhoto="0" userDrawn="0"/>
          </p:nvSpPr>
          <p:spPr bwMode="auto">
            <a:xfrm>
              <a:off x="3465139" y="1022124"/>
              <a:ext cx="6485439" cy="2751398"/>
            </a:xfrm>
            <a:prstGeom prst="rect">
              <a:avLst/>
            </a:prstGeom>
            <a:noFill/>
            <a:ln>
              <a:noFill/>
            </a:ln>
            <a:effectLst/>
          </p:spPr>
          <p:style>
            <a:lnRef idx="0">
              <a:srgbClr val="000000"/>
            </a:lnRef>
            <a:fillRef idx="0">
              <a:srgbClr val="000000"/>
            </a:fillRef>
            <a:effectRef idx="0">
              <a:srgbClr val="000000"/>
            </a:effectRef>
            <a:fontRef idx="minor"/>
          </p:style>
          <p:txBody>
            <a:bodyPr spcFirstLastPara="0" vert="horz" wrap="square" lIns="0" tIns="0" rIns="0" bIns="0" numCol="1" spcCol="1270" anchor="ctr" anchorCtr="0">
              <a:noAutofit/>
            </a:bodyPr>
            <a:lstStyle/>
            <a:p>
              <a:pPr marL="0" lvl="0" indent="0" algn="l" defTabSz="1422400">
                <a:lnSpc>
                  <a:spcPct val="90000"/>
                </a:lnSpc>
                <a:spcBef>
                  <a:spcPts val="0"/>
                </a:spcBef>
                <a:spcAft>
                  <a:spcPts val="0"/>
                </a:spcAft>
                <a:buNone/>
                <a:defRPr/>
              </a:pPr>
              <a:r>
                <a:rPr lang="en-US" sz="3200"/>
                <a:t>Identify key areas for harmonization of a future </a:t>
              </a:r>
              <a:r>
                <a:rPr lang="en-US" sz="3200"/>
                <a:t>Mediterreanean</a:t>
              </a:r>
              <a:r>
                <a:rPr lang="en-US" sz="3200"/>
                <a:t> grid code</a:t>
              </a:r>
              <a:endParaRPr/>
            </a:p>
          </p:txBody>
        </p:sp>
        <p:sp>
          <p:nvSpPr>
            <p:cNvPr id="0" name="" hidden="0"/>
            <p:cNvSpPr/>
            <p:nvPr isPhoto="0" userDrawn="0"/>
          </p:nvSpPr>
          <p:spPr bwMode="auto">
            <a:xfrm>
              <a:off x="11080618" y="1022124"/>
              <a:ext cx="2751398" cy="2751398"/>
            </a:xfrm>
            <a:prstGeom prst="ellipse">
              <a:avLst/>
            </a:prstGeom>
            <a:solidFill>
              <a:schemeClr val="accent2">
                <a:tint val="40000"/>
                <a:hueOff val="0"/>
                <a:satOff val="0"/>
                <a:lumOff val="0"/>
                <a:alphaOff val="0"/>
              </a:schemeClr>
            </a:solidFill>
            <a:ln>
              <a:noFill/>
            </a:ln>
            <a:effectLst/>
          </p:spPr>
          <p:style>
            <a:lnRef idx="0">
              <a:srgbClr val="000000"/>
            </a:lnRef>
            <a:fillRef idx="1">
              <a:srgbClr val="000000"/>
            </a:fillRef>
            <a:effectRef idx="0">
              <a:srgbClr val="000000"/>
            </a:effectRef>
            <a:fontRef idx="minor"/>
          </p:style>
        </p:sp>
        <p:sp>
          <p:nvSpPr>
            <p:cNvPr id="0" name="" hidden="0"/>
            <p:cNvSpPr/>
            <p:nvPr isPhoto="0" userDrawn="0"/>
          </p:nvSpPr>
          <p:spPr bwMode="auto">
            <a:xfrm>
              <a:off x="11658412" y="1599918"/>
              <a:ext cx="1595811" cy="1595811"/>
            </a:xfrm>
            <a:prstGeom prst="rect">
              <a:avLst/>
            </a:prstGeom>
            <a:blipFill>
              <a:blip r:embed="rId3"/>
              <a:stretch/>
            </a:blipFill>
            <a:ln w="25400" cap="flat" cmpd="sng" algn="ctr">
              <a:noFill/>
              <a:prstDash val="solid"/>
            </a:ln>
            <a:effectLst/>
          </p:spPr>
          <p:style>
            <a:lnRef idx="2">
              <a:srgbClr val="000000"/>
            </a:lnRef>
            <a:fillRef idx="1">
              <a:srgbClr val="000000"/>
            </a:fillRef>
            <a:effectRef idx="0">
              <a:srgbClr val="000000"/>
            </a:effectRef>
            <a:fontRef idx="minor">
              <a:schemeClr val="lt1"/>
            </a:fontRef>
          </p:style>
        </p:sp>
        <p:sp>
          <p:nvSpPr>
            <p:cNvPr id="0" name="" hidden="0"/>
            <p:cNvSpPr/>
            <p:nvPr isPhoto="0" userDrawn="0"/>
          </p:nvSpPr>
          <p:spPr bwMode="auto">
            <a:xfrm>
              <a:off x="14421602" y="1022124"/>
              <a:ext cx="6485439" cy="2751398"/>
            </a:xfrm>
            <a:prstGeom prst="rect">
              <a:avLst/>
            </a:prstGeom>
            <a:noFill/>
            <a:ln>
              <a:noFill/>
            </a:ln>
            <a:effectLst/>
          </p:spPr>
          <p:style>
            <a:lnRef idx="0">
              <a:srgbClr val="000000"/>
            </a:lnRef>
            <a:fillRef idx="0">
              <a:srgbClr val="000000"/>
            </a:fillRef>
            <a:effectRef idx="0">
              <a:srgbClr val="000000"/>
            </a:effectRef>
            <a:fontRef idx="minor"/>
          </p:style>
          <p:txBody>
            <a:bodyPr spcFirstLastPara="0" vert="horz" wrap="square" lIns="0" tIns="0" rIns="0" bIns="0" numCol="1" spcCol="1270" anchor="ctr" anchorCtr="0">
              <a:noAutofit/>
            </a:bodyPr>
            <a:lstStyle/>
            <a:p>
              <a:pPr marL="0" lvl="0" indent="0" algn="l" defTabSz="1422400">
                <a:lnSpc>
                  <a:spcPct val="90000"/>
                </a:lnSpc>
                <a:spcBef>
                  <a:spcPts val="0"/>
                </a:spcBef>
                <a:spcAft>
                  <a:spcPts val="0"/>
                </a:spcAft>
                <a:buNone/>
                <a:defRPr/>
              </a:pPr>
              <a:r>
                <a:rPr lang="en-GB" sz="3200"/>
                <a:t>Identify potential regional trends</a:t>
              </a:r>
              <a:endParaRPr lang="en-US" sz="3200"/>
            </a:p>
          </p:txBody>
        </p:sp>
        <p:sp>
          <p:nvSpPr>
            <p:cNvPr id="0" name="" hidden="0"/>
            <p:cNvSpPr/>
            <p:nvPr isPhoto="0" userDrawn="0"/>
          </p:nvSpPr>
          <p:spPr bwMode="auto">
            <a:xfrm>
              <a:off x="124155" y="5319304"/>
              <a:ext cx="2751398" cy="2751398"/>
            </a:xfrm>
            <a:prstGeom prst="ellipse">
              <a:avLst/>
            </a:prstGeom>
            <a:solidFill>
              <a:schemeClr val="accent2">
                <a:tint val="40000"/>
                <a:hueOff val="0"/>
                <a:satOff val="0"/>
                <a:lumOff val="0"/>
                <a:alphaOff val="0"/>
              </a:schemeClr>
            </a:solidFill>
            <a:ln>
              <a:noFill/>
            </a:ln>
            <a:effectLst/>
          </p:spPr>
          <p:style>
            <a:lnRef idx="0">
              <a:srgbClr val="000000"/>
            </a:lnRef>
            <a:fillRef idx="1">
              <a:srgbClr val="000000"/>
            </a:fillRef>
            <a:effectRef idx="0">
              <a:srgbClr val="000000"/>
            </a:effectRef>
            <a:fontRef idx="minor"/>
          </p:style>
        </p:sp>
        <p:sp>
          <p:nvSpPr>
            <p:cNvPr id="0" name="" hidden="0"/>
            <p:cNvSpPr/>
            <p:nvPr isPhoto="0" userDrawn="0"/>
          </p:nvSpPr>
          <p:spPr bwMode="auto">
            <a:xfrm>
              <a:off x="701949" y="5897098"/>
              <a:ext cx="1595811" cy="1595811"/>
            </a:xfrm>
            <a:prstGeom prst="rect">
              <a:avLst/>
            </a:prstGeom>
            <a:blipFill>
              <a:blip r:embed="rId4"/>
              <a:stretch/>
            </a:blipFill>
            <a:ln w="25400" cap="flat" cmpd="sng" algn="ctr">
              <a:noFill/>
              <a:prstDash val="solid"/>
            </a:ln>
            <a:effectLst/>
          </p:spPr>
          <p:style>
            <a:lnRef idx="2">
              <a:srgbClr val="000000"/>
            </a:lnRef>
            <a:fillRef idx="1">
              <a:srgbClr val="000000"/>
            </a:fillRef>
            <a:effectRef idx="0">
              <a:srgbClr val="000000"/>
            </a:effectRef>
            <a:fontRef idx="minor">
              <a:schemeClr val="lt1"/>
            </a:fontRef>
          </p:style>
        </p:sp>
        <p:sp>
          <p:nvSpPr>
            <p:cNvPr id="0" name="" hidden="0"/>
            <p:cNvSpPr/>
            <p:nvPr isPhoto="0" userDrawn="0"/>
          </p:nvSpPr>
          <p:spPr bwMode="auto">
            <a:xfrm>
              <a:off x="3465139" y="5319304"/>
              <a:ext cx="6485439" cy="2751398"/>
            </a:xfrm>
            <a:prstGeom prst="rect">
              <a:avLst/>
            </a:prstGeom>
            <a:noFill/>
            <a:ln>
              <a:noFill/>
            </a:ln>
            <a:effectLst/>
          </p:spPr>
          <p:style>
            <a:lnRef idx="0">
              <a:srgbClr val="000000"/>
            </a:lnRef>
            <a:fillRef idx="0">
              <a:srgbClr val="000000"/>
            </a:fillRef>
            <a:effectRef idx="0">
              <a:srgbClr val="000000"/>
            </a:effectRef>
            <a:fontRef idx="minor"/>
          </p:style>
          <p:txBody>
            <a:bodyPr spcFirstLastPara="0" vert="horz" wrap="square" lIns="0" tIns="0" rIns="0" bIns="0" numCol="1" spcCol="1270" anchor="ctr" anchorCtr="0">
              <a:noAutofit/>
            </a:bodyPr>
            <a:lstStyle/>
            <a:p>
              <a:pPr marL="0" lvl="0" indent="0" algn="l" defTabSz="1422400">
                <a:lnSpc>
                  <a:spcPct val="90000"/>
                </a:lnSpc>
                <a:spcBef>
                  <a:spcPts val="0"/>
                </a:spcBef>
                <a:spcAft>
                  <a:spcPts val="0"/>
                </a:spcAft>
                <a:buNone/>
                <a:defRPr/>
              </a:pPr>
              <a:r>
                <a:rPr lang="en-GB" sz="3200"/>
                <a:t>Identify potential disagreements between stakeholder types leading to implementation barriers</a:t>
              </a:r>
              <a:endParaRPr lang="en-US" sz="3200"/>
            </a:p>
          </p:txBody>
        </p:sp>
        <p:sp>
          <p:nvSpPr>
            <p:cNvPr id="0" name="" hidden="0"/>
            <p:cNvSpPr/>
            <p:nvPr isPhoto="0" userDrawn="0"/>
          </p:nvSpPr>
          <p:spPr bwMode="auto">
            <a:xfrm>
              <a:off x="11080618" y="5319304"/>
              <a:ext cx="2751398" cy="2751398"/>
            </a:xfrm>
            <a:prstGeom prst="ellipse">
              <a:avLst/>
            </a:prstGeom>
            <a:solidFill>
              <a:schemeClr val="accent2">
                <a:tint val="40000"/>
                <a:hueOff val="0"/>
                <a:satOff val="0"/>
                <a:lumOff val="0"/>
                <a:alphaOff val="0"/>
              </a:schemeClr>
            </a:solidFill>
            <a:ln>
              <a:noFill/>
            </a:ln>
            <a:effectLst/>
          </p:spPr>
          <p:style>
            <a:lnRef idx="0">
              <a:srgbClr val="000000"/>
            </a:lnRef>
            <a:fillRef idx="1">
              <a:srgbClr val="000000"/>
            </a:fillRef>
            <a:effectRef idx="0">
              <a:srgbClr val="000000"/>
            </a:effectRef>
            <a:fontRef idx="minor"/>
          </p:style>
        </p:sp>
        <p:sp>
          <p:nvSpPr>
            <p:cNvPr id="0" name="" hidden="0"/>
            <p:cNvSpPr/>
            <p:nvPr isPhoto="0" userDrawn="0"/>
          </p:nvSpPr>
          <p:spPr bwMode="auto">
            <a:xfrm>
              <a:off x="11658412" y="5897098"/>
              <a:ext cx="1595811" cy="1595811"/>
            </a:xfrm>
            <a:prstGeom prst="rect">
              <a:avLst/>
            </a:prstGeom>
            <a:blipFill>
              <a:blip r:embed="rId5"/>
              <a:stretch/>
            </a:blipFill>
            <a:ln w="25400" cap="flat" cmpd="sng" algn="ctr">
              <a:noFill/>
              <a:prstDash val="solid"/>
            </a:ln>
            <a:effectLst/>
          </p:spPr>
          <p:style>
            <a:lnRef idx="2">
              <a:srgbClr val="000000"/>
            </a:lnRef>
            <a:fillRef idx="1">
              <a:srgbClr val="000000"/>
            </a:fillRef>
            <a:effectRef idx="0">
              <a:srgbClr val="000000"/>
            </a:effectRef>
            <a:fontRef idx="minor">
              <a:schemeClr val="lt1"/>
            </a:fontRef>
          </p:style>
        </p:sp>
        <p:sp>
          <p:nvSpPr>
            <p:cNvPr id="0" name="" hidden="0"/>
            <p:cNvSpPr/>
            <p:nvPr isPhoto="0" userDrawn="0"/>
          </p:nvSpPr>
          <p:spPr bwMode="auto">
            <a:xfrm>
              <a:off x="14421602" y="5319304"/>
              <a:ext cx="6485439" cy="2751398"/>
            </a:xfrm>
            <a:prstGeom prst="rect">
              <a:avLst/>
            </a:prstGeom>
            <a:noFill/>
            <a:ln>
              <a:noFill/>
            </a:ln>
            <a:effectLst/>
          </p:spPr>
          <p:style>
            <a:lnRef idx="0">
              <a:srgbClr val="000000"/>
            </a:lnRef>
            <a:fillRef idx="0">
              <a:srgbClr val="000000"/>
            </a:fillRef>
            <a:effectRef idx="0">
              <a:srgbClr val="000000"/>
            </a:effectRef>
            <a:fontRef idx="minor"/>
          </p:style>
          <p:txBody>
            <a:bodyPr spcFirstLastPara="0" vert="horz" wrap="square" lIns="0" tIns="0" rIns="0" bIns="0" numCol="1" spcCol="1270" anchor="ctr" anchorCtr="0">
              <a:noAutofit/>
            </a:bodyPr>
            <a:lstStyle/>
            <a:p>
              <a:pPr marL="0" lvl="0" indent="0" algn="l" defTabSz="1422400">
                <a:lnSpc>
                  <a:spcPct val="90000"/>
                </a:lnSpc>
                <a:spcBef>
                  <a:spcPts val="0"/>
                </a:spcBef>
                <a:spcAft>
                  <a:spcPts val="0"/>
                </a:spcAft>
                <a:buNone/>
                <a:defRPr/>
              </a:pPr>
              <a:r>
                <a:rPr lang="en-GB" sz="3200"/>
                <a:t>It is therefore key that we receive answers from a wide panel of stakeholders  across the whole </a:t>
              </a:r>
              <a:r>
                <a:rPr lang="en-GB" sz="3200"/>
                <a:t>MedTSO</a:t>
              </a:r>
              <a:r>
                <a:rPr lang="en-GB" sz="3200"/>
                <a:t> area</a:t>
              </a:r>
              <a:endParaRPr lang="en-US" sz="3200"/>
            </a:p>
          </p:txBody>
        </p:sp>
      </p:grpSp>
      <p:sp>
        <p:nvSpPr>
          <p:cNvPr id="14" name="TextBox 13" hidden="0"/>
          <p:cNvSpPr txBox="1"/>
          <p:nvPr isPhoto="0" userDrawn="0"/>
        </p:nvSpPr>
        <p:spPr bwMode="auto">
          <a:xfrm>
            <a:off x="7912359" y="10776878"/>
            <a:ext cx="9248402" cy="1569660"/>
          </a:xfrm>
          <a:prstGeom prst="rect">
            <a:avLst/>
          </a:prstGeom>
          <a:noFill/>
          <a:ln>
            <a:solidFill>
              <a:schemeClr val="tx2"/>
            </a:solidFill>
          </a:ln>
        </p:spPr>
        <p:txBody>
          <a:bodyPr wrap="square" rtlCol="0">
            <a:spAutoFit/>
          </a:bodyPr>
          <a:lstStyle/>
          <a:p>
            <a:pPr>
              <a:defRPr/>
            </a:pPr>
            <a:r>
              <a:rPr lang="fr-FR" sz="4800" b="1"/>
              <a:t>Responses</a:t>
            </a:r>
            <a:r>
              <a:rPr lang="fr-FR" sz="4800" b="1"/>
              <a:t> </a:t>
            </a:r>
            <a:r>
              <a:rPr lang="fr-FR" sz="4800" b="1"/>
              <a:t>expected</a:t>
            </a:r>
            <a:r>
              <a:rPr lang="fr-FR" sz="4800" b="1"/>
              <a:t> </a:t>
            </a:r>
            <a:r>
              <a:rPr lang="fr-FR" sz="4800" b="1">
                <a:solidFill>
                  <a:srgbClr val="00AAFF"/>
                </a:solidFill>
              </a:rPr>
              <a:t>before</a:t>
            </a:r>
            <a:r>
              <a:rPr lang="fr-FR" sz="4800" b="1">
                <a:solidFill>
                  <a:srgbClr val="00AAFF"/>
                </a:solidFill>
              </a:rPr>
              <a:t> 06-Mar-2022</a:t>
            </a:r>
            <a:endParaRPr lang="en-GB" sz="4800" b="1">
              <a:solidFill>
                <a:srgbClr val="00AAFF"/>
              </a:solidFil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2" name="Línea" hidden="0"/>
          <p:cNvSpPr/>
          <p:nvPr isPhoto="0" userDrawn="0"/>
        </p:nvSpPr>
        <p:spPr bwMode="auto">
          <a:xfrm>
            <a:off x="2667000" y="2468880"/>
            <a:ext cx="5849291" cy="0"/>
          </a:xfrm>
          <a:prstGeom prst="line">
            <a:avLst/>
          </a:prstGeom>
          <a:ln w="25400">
            <a:solidFill>
              <a:srgbClr val="797DB0"/>
            </a:solidFill>
            <a:miter lim="400000"/>
          </a:ln>
        </p:spPr>
        <p:txBody>
          <a:bodyPr lIns="50800" tIns="50800" rIns="50800" bIns="50800" anchor="ctr"/>
          <a:lstStyle/>
          <a:p>
            <a:pPr>
              <a:defRPr/>
            </a:pPr>
            <a:endParaRPr/>
          </a:p>
        </p:txBody>
      </p:sp>
      <p:sp>
        <p:nvSpPr>
          <p:cNvPr id="3" name="HERE THE TITLE" hidden="0"/>
          <p:cNvSpPr txBox="1"/>
          <p:nvPr isPhoto="0" userDrawn="0"/>
        </p:nvSpPr>
        <p:spPr bwMode="auto">
          <a:xfrm>
            <a:off x="2159508" y="1086923"/>
            <a:ext cx="20064984" cy="1012970"/>
          </a:xfrm>
          <a:prstGeom prst="rect">
            <a:avLst/>
          </a:prstGeom>
          <a:ln w="12700">
            <a:miter lim="400000"/>
          </a:ln>
        </p:spPr>
        <p:txBody>
          <a:bodyPr wrap="square" lIns="50800" tIns="50800" rIns="50800" bIns="50800">
            <a:spAutoFit/>
          </a:bodyPr>
          <a:lstStyle>
            <a:lvl1pPr algn="l" defTabSz="457200">
              <a:lnSpc>
                <a:spcPct val="150000"/>
              </a:lnSpc>
              <a:defRPr sz="4500" b="1">
                <a:solidFill>
                  <a:srgbClr val="1E2A37"/>
                </a:solidFill>
                <a:latin typeface="Helvetica"/>
                <a:ea typeface="Helvetica"/>
                <a:cs typeface="Helvetica"/>
              </a:defRPr>
            </a:lvl1pPr>
          </a:lstStyle>
          <a:p>
            <a:pPr>
              <a:defRPr/>
            </a:pPr>
            <a:r>
              <a:rPr lang="en-US">
                <a:solidFill>
                  <a:srgbClr val="252671"/>
                </a:solidFill>
              </a:rPr>
              <a:t>Any questions?</a:t>
            </a:r>
            <a:endParaRPr/>
          </a:p>
        </p:txBody>
      </p:sp>
      <p:sp>
        <p:nvSpPr>
          <p:cNvPr id="5" name="Lorem ipsum dolor sit amet, consectetur adipiscing elit, sed do eiusmod tempor incididunt ut labore et dolore magna aliqua. Ut enim ad minim veniam, quis nostrud exercitation ullamco laboris nisi ut aliquip ex ea commodo consequat. Duis aute irure dolor " hidden="0"/>
          <p:cNvSpPr txBox="1"/>
          <p:nvPr isPhoto="0" userDrawn="0"/>
        </p:nvSpPr>
        <p:spPr bwMode="auto">
          <a:xfrm>
            <a:off x="2159509" y="3104189"/>
            <a:ext cx="20788982" cy="6647910"/>
          </a:xfrm>
          <a:prstGeom prst="rect">
            <a:avLst/>
          </a:prstGeom>
          <a:ln w="12700">
            <a:miter lim="400000"/>
          </a:ln>
        </p:spPr>
        <p:txBody>
          <a:bodyPr wrap="square" lIns="50800" tIns="50800" rIns="50800" bIns="50800">
            <a:spAutoFit/>
          </a:bodyPr>
          <a:lstStyle/>
          <a:p>
            <a:pPr marL="571500" indent="-571500" algn="just" defTabSz="457200">
              <a:lnSpc>
                <a:spcPct val="150000"/>
              </a:lnSpc>
              <a:buSzPct val="123000"/>
              <a:buFont typeface="Arial"/>
              <a:buChar char="•"/>
              <a:defRPr sz="2500">
                <a:solidFill>
                  <a:srgbClr val="1E2A37"/>
                </a:solidFill>
                <a:latin typeface="Helvetica"/>
                <a:ea typeface="Helvetica"/>
                <a:cs typeface="Helvetica"/>
              </a:defRPr>
            </a:pPr>
            <a:r>
              <a:rPr lang="en-US" sz="3600">
                <a:solidFill>
                  <a:srgbClr val="252671"/>
                </a:solidFill>
              </a:rPr>
              <a:t>Related to survey: Olivier Antoine, ENGIE Impact</a:t>
            </a:r>
            <a:endParaRPr/>
          </a:p>
          <a:p>
            <a:pPr algn="just" defTabSz="457200">
              <a:lnSpc>
                <a:spcPct val="150000"/>
              </a:lnSpc>
              <a:buSzPct val="123000"/>
              <a:defRPr sz="2500">
                <a:solidFill>
                  <a:srgbClr val="1E2A37"/>
                </a:solidFill>
                <a:latin typeface="Helvetica"/>
                <a:ea typeface="Helvetica"/>
                <a:cs typeface="Helvetica"/>
              </a:defRPr>
            </a:pPr>
            <a:r>
              <a:rPr lang="en-US" sz="3600" u="sng">
                <a:solidFill>
                  <a:srgbClr val="252671"/>
                </a:solidFill>
                <a:hlinkClick r:id="rId2" tooltip="mailto:olivier.antoine@engie.com"/>
              </a:rPr>
              <a:t>olivier.antoine@engie.com</a:t>
            </a:r>
            <a:endParaRPr lang="en-US" sz="3600">
              <a:solidFill>
                <a:srgbClr val="252671"/>
              </a:solidFill>
            </a:endParaRPr>
          </a:p>
          <a:p>
            <a:pPr algn="just" defTabSz="457200">
              <a:lnSpc>
                <a:spcPct val="150000"/>
              </a:lnSpc>
              <a:buSzPct val="123000"/>
              <a:defRPr sz="2500">
                <a:solidFill>
                  <a:srgbClr val="1E2A37"/>
                </a:solidFill>
                <a:latin typeface="Helvetica"/>
                <a:ea typeface="Helvetica"/>
                <a:cs typeface="Helvetica"/>
              </a:defRPr>
            </a:pPr>
            <a:endParaRPr lang="en-US" sz="3600">
              <a:solidFill>
                <a:srgbClr val="252671"/>
              </a:solidFill>
            </a:endParaRPr>
          </a:p>
          <a:p>
            <a:pPr marL="571500" indent="-571500" algn="just" defTabSz="457200">
              <a:lnSpc>
                <a:spcPct val="150000"/>
              </a:lnSpc>
              <a:buSzPct val="123000"/>
              <a:buFont typeface="Arial"/>
              <a:buChar char="•"/>
              <a:defRPr sz="2500">
                <a:solidFill>
                  <a:srgbClr val="1E2A37"/>
                </a:solidFill>
                <a:latin typeface="Helvetica"/>
                <a:ea typeface="Helvetica"/>
                <a:cs typeface="Helvetica"/>
              </a:defRPr>
            </a:pPr>
            <a:r>
              <a:rPr lang="en-US" sz="3600">
                <a:solidFill>
                  <a:srgbClr val="252671"/>
                </a:solidFill>
                <a:latin typeface="Helvetica"/>
                <a:cs typeface="Helvetica"/>
              </a:rPr>
              <a:t>Related</a:t>
            </a:r>
            <a:r>
              <a:rPr lang="en-US" sz="3600">
                <a:solidFill>
                  <a:srgbClr val="252671"/>
                </a:solidFill>
              </a:rPr>
              <a:t> to Med-TSO (previous and current projects): Luca Ruffino</a:t>
            </a:r>
            <a:endParaRPr/>
          </a:p>
          <a:p>
            <a:pPr algn="just" defTabSz="457200">
              <a:lnSpc>
                <a:spcPct val="150000"/>
              </a:lnSpc>
              <a:buSzPct val="123000"/>
              <a:defRPr sz="2500">
                <a:solidFill>
                  <a:srgbClr val="1E2A37"/>
                </a:solidFill>
                <a:latin typeface="Helvetica"/>
                <a:ea typeface="Helvetica"/>
                <a:cs typeface="Helvetica"/>
              </a:defRPr>
            </a:pPr>
            <a:r>
              <a:rPr lang="it-IT" sz="3600" u="sng">
                <a:solidFill>
                  <a:srgbClr val="252671"/>
                </a:solidFill>
                <a:hlinkClick r:id="rId3" tooltip="mailto:luca.ruffino@med-tso.com"/>
              </a:rPr>
              <a:t>luca.ruffino@med-tso.com</a:t>
            </a:r>
            <a:endParaRPr lang="it-IT" sz="3600">
              <a:solidFill>
                <a:srgbClr val="252671"/>
              </a:solidFill>
            </a:endParaRPr>
          </a:p>
          <a:p>
            <a:pPr algn="just" defTabSz="457200">
              <a:lnSpc>
                <a:spcPct val="150000"/>
              </a:lnSpc>
              <a:buSzPct val="123000"/>
              <a:defRPr sz="2500">
                <a:solidFill>
                  <a:srgbClr val="1E2A37"/>
                </a:solidFill>
                <a:latin typeface="Helvetica"/>
                <a:ea typeface="Helvetica"/>
                <a:cs typeface="Helvetica"/>
              </a:defRPr>
            </a:pPr>
            <a:endParaRPr lang="en-US" sz="3600">
              <a:solidFill>
                <a:srgbClr val="252671"/>
              </a:solidFill>
            </a:endParaRPr>
          </a:p>
          <a:p>
            <a:pPr algn="just" defTabSz="457200">
              <a:lnSpc>
                <a:spcPct val="150000"/>
              </a:lnSpc>
              <a:buSzPct val="123000"/>
              <a:defRPr sz="2500">
                <a:solidFill>
                  <a:srgbClr val="1E2A37"/>
                </a:solidFill>
                <a:latin typeface="Helvetica"/>
                <a:ea typeface="Helvetica"/>
                <a:cs typeface="Helvetica"/>
              </a:defRPr>
            </a:pPr>
            <a:r>
              <a:rPr lang="en-US" sz="3600">
                <a:solidFill>
                  <a:srgbClr val="252671"/>
                </a:solidFill>
              </a:rPr>
              <a:t> </a:t>
            </a:r>
            <a:endParaRPr/>
          </a:p>
          <a:p>
            <a:pPr algn="just" defTabSz="457200">
              <a:lnSpc>
                <a:spcPct val="150000"/>
              </a:lnSpc>
              <a:buSzPct val="123000"/>
              <a:defRPr sz="2500">
                <a:solidFill>
                  <a:srgbClr val="1E2A37"/>
                </a:solidFill>
                <a:latin typeface="Helvetica"/>
                <a:ea typeface="Helvetica"/>
                <a:cs typeface="Helvetica"/>
              </a:defRPr>
            </a:pPr>
            <a:endParaRPr lang="en-US" sz="3600">
              <a:solidFill>
                <a:srgbClr val="252671"/>
              </a:solidFil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pic>
        <p:nvPicPr>
          <p:cNvPr id="7" name="Picture 3" hidden="0"/>
          <p:cNvPicPr>
            <a:picLocks noChangeAspect="1"/>
          </p:cNvPicPr>
          <p:nvPr isPhoto="0" userDrawn="0"/>
        </p:nvPicPr>
        <p:blipFill>
          <a:blip r:embed="rId2"/>
          <a:stretch/>
        </p:blipFill>
        <p:spPr bwMode="auto">
          <a:xfrm>
            <a:off x="7330" y="0"/>
            <a:ext cx="24369340" cy="13716000"/>
          </a:xfrm>
          <a:prstGeom prst="rect">
            <a:avLst/>
          </a:prstGeom>
        </p:spPr>
      </p:pic>
      <p:sp>
        <p:nvSpPr>
          <p:cNvPr id="228" name="thank you!" hidden="0"/>
          <p:cNvSpPr txBox="1"/>
          <p:nvPr isPhoto="0" userDrawn="0"/>
        </p:nvSpPr>
        <p:spPr bwMode="auto">
          <a:xfrm>
            <a:off x="1923420" y="1494414"/>
            <a:ext cx="9693513" cy="2189317"/>
          </a:xfrm>
          <a:prstGeom prst="rect">
            <a:avLst/>
          </a:prstGeom>
          <a:ln w="12700">
            <a:miter lim="400000"/>
          </a:ln>
        </p:spPr>
        <p:txBody>
          <a:bodyPr lIns="50800" tIns="50800" rIns="50800" bIns="50800" anchor="ctr">
            <a:spAutoFit/>
          </a:bodyPr>
          <a:lstStyle>
            <a:lvl1pPr>
              <a:lnSpc>
                <a:spcPct val="120000"/>
              </a:lnSpc>
              <a:defRPr sz="12000" b="1" cap="all">
                <a:solidFill>
                  <a:srgbClr val="FFFFFF"/>
                </a:solidFill>
                <a:latin typeface="Helvetica"/>
                <a:ea typeface="Helvetica"/>
                <a:cs typeface="Helvetica"/>
              </a:defRPr>
            </a:lvl1pPr>
          </a:lstStyle>
          <a:p>
            <a:pPr>
              <a:defRPr/>
            </a:pPr>
            <a:r>
              <a:rPr>
                <a:solidFill>
                  <a:schemeClr val="bg1"/>
                </a:solidFill>
              </a:rPr>
              <a:t>thank you!</a:t>
            </a:r>
            <a:endParaRPr/>
          </a:p>
        </p:txBody>
      </p:sp>
      <p:sp>
        <p:nvSpPr>
          <p:cNvPr id="6" name="CuadroTexto 5" hidden="0"/>
          <p:cNvSpPr txBox="1"/>
          <p:nvPr isPhoto="0" userDrawn="0"/>
        </p:nvSpPr>
        <p:spPr bwMode="auto">
          <a:xfrm>
            <a:off x="4631465" y="8510049"/>
            <a:ext cx="4277421" cy="1210588"/>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a:lnSpc>
                <a:spcPct val="150000"/>
              </a:lnSpc>
              <a:spcBef>
                <a:spcPts val="0"/>
              </a:spcBef>
              <a:spcAft>
                <a:spcPts val="0"/>
              </a:spcAft>
              <a:buClrTx/>
              <a:buSzTx/>
              <a:buFontTx/>
              <a:buNone/>
              <a:defRPr/>
            </a:pPr>
            <a:r>
              <a:rPr lang="es-ES" b="1" i="0" u="none" strike="noStrike" cap="none" spc="0">
                <a:ln>
                  <a:noFill/>
                </a:ln>
                <a:solidFill>
                  <a:schemeClr val="bg1"/>
                </a:solidFill>
                <a:latin typeface="Helvetica"/>
              </a:rPr>
              <a:t>Med-TSO and MEDREG are Co-Funded by:  </a:t>
            </a:r>
            <a:endParaRPr lang="es-ES" sz="2000" b="1" i="0" u="none" strike="noStrike" cap="none" spc="0">
              <a:ln>
                <a:noFill/>
              </a:ln>
              <a:solidFill>
                <a:schemeClr val="bg1"/>
              </a:solidFill>
              <a:latin typeface="Helvetica"/>
            </a:endParaRPr>
          </a:p>
        </p:txBody>
      </p:sp>
      <p:pic>
        <p:nvPicPr>
          <p:cNvPr id="5" name="Immagine 4" hidden="0"/>
          <p:cNvPicPr>
            <a:picLocks noChangeAspect="1"/>
          </p:cNvPicPr>
          <p:nvPr isPhoto="0" userDrawn="0"/>
        </p:nvPicPr>
        <p:blipFill>
          <a:blip r:embed="rId3"/>
          <a:stretch/>
        </p:blipFill>
        <p:spPr bwMode="auto">
          <a:xfrm>
            <a:off x="5366569" y="9867657"/>
            <a:ext cx="2791311" cy="1861661"/>
          </a:xfrm>
          <a:prstGeom prst="rect">
            <a:avLst/>
          </a:prstGeom>
        </p:spPr>
      </p:pic>
      <p:sp>
        <p:nvSpPr>
          <p:cNvPr id="8" name="CuadroTexto 5" hidden="0"/>
          <p:cNvSpPr txBox="1"/>
          <p:nvPr isPhoto="0" userDrawn="0"/>
        </p:nvSpPr>
        <p:spPr bwMode="auto">
          <a:xfrm>
            <a:off x="1821245" y="11876338"/>
            <a:ext cx="9897860" cy="656590"/>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square" lIns="50800" tIns="50800" rIns="50800" bIns="50800" numCol="1" spcCol="38100" rtlCol="0" anchor="ctr">
            <a:spAutoFit/>
          </a:bodyPr>
          <a:lstStyle/>
          <a:p>
            <a:pPr algn="ctr">
              <a:defRPr/>
            </a:pPr>
            <a:r>
              <a:rPr lang="en-US" sz="1800">
                <a:solidFill>
                  <a:srgbClr val="FFFFFF"/>
                </a:solidFill>
                <a:latin typeface="Calibri"/>
                <a:ea typeface="Times New Roman"/>
                <a:cs typeface="Times New Roman"/>
              </a:rPr>
              <a:t>This publication was produced with the financial support of the European Union. Its contents are the sole responsibility of Med-TSO and MEDREG and do not necessarily reflect the views of the European Union.</a:t>
            </a:r>
            <a:endParaRPr lang="it-IT" sz="1800">
              <a:latin typeface="Arial"/>
              <a:ea typeface="Times New Roman"/>
              <a:cs typeface="Times New Roman"/>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le 3" hidden="0"/>
          <p:cNvSpPr>
            <a:spLocks noGrp="1"/>
          </p:cNvSpPr>
          <p:nvPr isPhoto="0" userDrawn="0">
            <p:ph type="title" hasCustomPrompt="0"/>
          </p:nvPr>
        </p:nvSpPr>
        <p:spPr bwMode="auto">
          <a:xfrm>
            <a:off x="2420468" y="4165588"/>
            <a:ext cx="19002618" cy="6946108"/>
          </a:xfrm>
        </p:spPr>
        <p:txBody>
          <a:bodyPr/>
          <a:lstStyle/>
          <a:p>
            <a:pPr>
              <a:spcAft>
                <a:spcPts val="1200"/>
              </a:spcAft>
              <a:defRPr/>
            </a:pPr>
            <a:r>
              <a:rPr lang="en-US" sz="7200"/>
              <a:t>Introduction and context</a:t>
            </a:r>
            <a:br>
              <a:rPr lang="en-US" sz="7200"/>
            </a:br>
            <a:r>
              <a:rPr lang="en-US" sz="7200" b="0">
                <a:solidFill>
                  <a:schemeClr val="tx2">
                    <a:lumMod val="40000"/>
                    <a:lumOff val="60000"/>
                  </a:schemeClr>
                </a:solidFill>
              </a:rPr>
              <a:t>Learnings – Med I and II</a:t>
            </a:r>
            <a:br>
              <a:rPr lang="en-US" sz="7200"/>
            </a:br>
            <a:r>
              <a:rPr lang="en-US" sz="7200" b="0">
                <a:solidFill>
                  <a:schemeClr val="tx2">
                    <a:lumMod val="40000"/>
                    <a:lumOff val="60000"/>
                  </a:schemeClr>
                </a:solidFill>
              </a:rPr>
              <a:t>Survey</a:t>
            </a:r>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162" name="Línea" hidden="0"/>
          <p:cNvSpPr/>
          <p:nvPr isPhoto="0" userDrawn="0"/>
        </p:nvSpPr>
        <p:spPr bwMode="auto">
          <a:xfrm>
            <a:off x="2667000" y="2468880"/>
            <a:ext cx="5849291" cy="0"/>
          </a:xfrm>
          <a:prstGeom prst="line">
            <a:avLst/>
          </a:prstGeom>
          <a:ln w="25400">
            <a:solidFill>
              <a:srgbClr val="797DB0"/>
            </a:solidFill>
            <a:miter lim="400000"/>
          </a:ln>
        </p:spPr>
        <p:txBody>
          <a:bodyPr lIns="50800" tIns="50800" rIns="50800" bIns="50800" anchor="ctr"/>
          <a:lstStyle/>
          <a:p>
            <a:pPr>
              <a:defRPr/>
            </a:pPr>
            <a:endParaRPr/>
          </a:p>
        </p:txBody>
      </p:sp>
      <p:sp>
        <p:nvSpPr>
          <p:cNvPr id="163" name="Lorem ipsum dolor sit amet, consectetur adipiscing elit, sed do eiusmod tempor incididunt ut labore et dolore magna aliqua. Ut enim ad minim veniam, quis nostrud exercitation ullamco laboris nisi ut aliquip ex ea commodo consequat. Duis aute irure dolor " hidden="0"/>
          <p:cNvSpPr txBox="1"/>
          <p:nvPr isPhoto="0" userDrawn="0"/>
        </p:nvSpPr>
        <p:spPr bwMode="auto">
          <a:xfrm>
            <a:off x="880872" y="3322128"/>
            <a:ext cx="22622256" cy="8087407"/>
          </a:xfrm>
          <a:prstGeom prst="rect">
            <a:avLst/>
          </a:prstGeom>
          <a:ln w="12700">
            <a:miter lim="400000"/>
          </a:ln>
        </p:spPr>
        <p:txBody>
          <a:bodyPr wrap="square" lIns="50800" tIns="50800" rIns="50800" bIns="50800">
            <a:spAutoFit/>
          </a:bodyPr>
          <a:lstStyle/>
          <a:p>
            <a:pPr marL="317500" indent="-317500" algn="just" defTabSz="457200">
              <a:lnSpc>
                <a:spcPct val="150000"/>
              </a:lnSpc>
              <a:buSzPct val="123000"/>
              <a:buChar char="•"/>
              <a:defRPr sz="2500">
                <a:solidFill>
                  <a:srgbClr val="1E2A37"/>
                </a:solidFill>
                <a:latin typeface="Helvetica"/>
                <a:ea typeface="Helvetica"/>
                <a:cs typeface="Helvetica"/>
              </a:defRPr>
            </a:pPr>
            <a:r>
              <a:rPr lang="en-US" sz="3600">
                <a:solidFill>
                  <a:srgbClr val="252671"/>
                </a:solidFill>
              </a:rPr>
              <a:t>Identify key priority areas for future grid code (to be identified through a survey and previous studies)</a:t>
            </a:r>
            <a:endParaRPr/>
          </a:p>
          <a:p>
            <a:pPr marL="317500" indent="-317500" algn="just" defTabSz="457200">
              <a:lnSpc>
                <a:spcPct val="150000"/>
              </a:lnSpc>
              <a:buSzPct val="123000"/>
              <a:buChar char="•"/>
              <a:defRPr sz="2500">
                <a:solidFill>
                  <a:srgbClr val="1E2A37"/>
                </a:solidFill>
                <a:latin typeface="Helvetica"/>
                <a:ea typeface="Helvetica"/>
                <a:cs typeface="Helvetica"/>
              </a:defRPr>
            </a:pPr>
            <a:endParaRPr lang="en-US" sz="3600">
              <a:solidFill>
                <a:srgbClr val="252671"/>
              </a:solidFill>
            </a:endParaRPr>
          </a:p>
          <a:p>
            <a:pPr marL="317500" indent="-317500" algn="just" defTabSz="457200">
              <a:lnSpc>
                <a:spcPct val="150000"/>
              </a:lnSpc>
              <a:buSzPct val="123000"/>
              <a:buChar char="•"/>
              <a:defRPr sz="2500">
                <a:solidFill>
                  <a:srgbClr val="1E2A37"/>
                </a:solidFill>
                <a:latin typeface="Helvetica"/>
                <a:ea typeface="Helvetica"/>
                <a:cs typeface="Helvetica"/>
              </a:defRPr>
            </a:pPr>
            <a:r>
              <a:rPr lang="en-US" sz="3600">
                <a:solidFill>
                  <a:srgbClr val="252671"/>
                </a:solidFill>
              </a:rPr>
              <a:t>Propose grid code guidelines for the key areas of convergence among the involved power systems</a:t>
            </a:r>
            <a:endParaRPr/>
          </a:p>
          <a:p>
            <a:pPr marL="317500" indent="-317500" algn="just" defTabSz="457200">
              <a:lnSpc>
                <a:spcPct val="150000"/>
              </a:lnSpc>
              <a:buSzPct val="123000"/>
              <a:buChar char="•"/>
              <a:defRPr sz="2500">
                <a:solidFill>
                  <a:srgbClr val="1E2A37"/>
                </a:solidFill>
                <a:latin typeface="Helvetica"/>
                <a:ea typeface="Helvetica"/>
                <a:cs typeface="Helvetica"/>
              </a:defRPr>
            </a:pPr>
            <a:endParaRPr lang="en-US" sz="3600">
              <a:solidFill>
                <a:srgbClr val="252671"/>
              </a:solidFill>
            </a:endParaRPr>
          </a:p>
          <a:p>
            <a:pPr marL="317500" indent="-317500" algn="just" defTabSz="457200">
              <a:lnSpc>
                <a:spcPct val="150000"/>
              </a:lnSpc>
              <a:buSzPct val="123000"/>
              <a:buChar char="•"/>
              <a:defRPr sz="2500">
                <a:solidFill>
                  <a:srgbClr val="1E2A37"/>
                </a:solidFill>
                <a:latin typeface="Helvetica"/>
                <a:ea typeface="Helvetica"/>
                <a:cs typeface="Helvetica"/>
              </a:defRPr>
            </a:pPr>
            <a:r>
              <a:rPr lang="en-US" sz="3600">
                <a:solidFill>
                  <a:srgbClr val="252671"/>
                </a:solidFill>
              </a:rPr>
              <a:t>Guidelines will include semantic structure of the grid code (general wording without detailed parameters)</a:t>
            </a:r>
            <a:endParaRPr/>
          </a:p>
          <a:p>
            <a:pPr marL="317500" indent="-317500" algn="just" defTabSz="457200">
              <a:lnSpc>
                <a:spcPct val="150000"/>
              </a:lnSpc>
              <a:buSzPct val="123000"/>
              <a:buChar char="•"/>
              <a:defRPr sz="2500">
                <a:solidFill>
                  <a:srgbClr val="1E2A37"/>
                </a:solidFill>
                <a:latin typeface="Helvetica"/>
                <a:ea typeface="Helvetica"/>
                <a:cs typeface="Helvetica"/>
              </a:defRPr>
            </a:pPr>
            <a:endParaRPr lang="en-US" sz="3600">
              <a:solidFill>
                <a:srgbClr val="252671"/>
              </a:solidFill>
            </a:endParaRPr>
          </a:p>
          <a:p>
            <a:pPr marL="317500" indent="-317500" algn="just" defTabSz="457200">
              <a:lnSpc>
                <a:spcPct val="150000"/>
              </a:lnSpc>
              <a:buSzPct val="123000"/>
              <a:buChar char="•"/>
              <a:defRPr sz="2500">
                <a:solidFill>
                  <a:srgbClr val="1E2A37"/>
                </a:solidFill>
                <a:latin typeface="Helvetica"/>
                <a:ea typeface="Helvetica"/>
                <a:cs typeface="Helvetica"/>
              </a:defRPr>
            </a:pPr>
            <a:r>
              <a:rPr lang="en-US" sz="3600">
                <a:solidFill>
                  <a:srgbClr val="252671"/>
                </a:solidFill>
              </a:rPr>
              <a:t>Identification and description of the implementation barriers</a:t>
            </a:r>
            <a:endParaRPr/>
          </a:p>
          <a:p>
            <a:pPr marL="317500" indent="-317500" algn="just" defTabSz="457200">
              <a:lnSpc>
                <a:spcPct val="150000"/>
              </a:lnSpc>
              <a:buSzPct val="123000"/>
              <a:buChar char="•"/>
              <a:defRPr sz="2500">
                <a:solidFill>
                  <a:srgbClr val="1E2A37"/>
                </a:solidFill>
                <a:latin typeface="Helvetica"/>
                <a:ea typeface="Helvetica"/>
                <a:cs typeface="Helvetica"/>
              </a:defRPr>
            </a:pPr>
            <a:endParaRPr lang="en-US" sz="3600">
              <a:solidFill>
                <a:srgbClr val="252671"/>
              </a:solidFill>
            </a:endParaRPr>
          </a:p>
          <a:p>
            <a:pPr marL="317500" indent="-317500" algn="just" defTabSz="457200">
              <a:lnSpc>
                <a:spcPct val="150000"/>
              </a:lnSpc>
              <a:buSzPct val="123000"/>
              <a:buChar char="•"/>
              <a:defRPr sz="2500">
                <a:solidFill>
                  <a:srgbClr val="1E2A37"/>
                </a:solidFill>
                <a:latin typeface="Helvetica"/>
                <a:ea typeface="Helvetica"/>
                <a:cs typeface="Helvetica"/>
              </a:defRPr>
            </a:pPr>
            <a:r>
              <a:rPr lang="en-US" sz="3600">
                <a:solidFill>
                  <a:srgbClr val="252671"/>
                </a:solidFill>
              </a:rPr>
              <a:t>Roadmap for grid code implementation</a:t>
            </a:r>
            <a:endParaRPr/>
          </a:p>
          <a:p>
            <a:pPr marL="317500" indent="-317500" algn="just" defTabSz="457200">
              <a:lnSpc>
                <a:spcPct val="150000"/>
              </a:lnSpc>
              <a:buSzPct val="123000"/>
              <a:buChar char="•"/>
              <a:defRPr sz="2500">
                <a:solidFill>
                  <a:srgbClr val="1E2A37"/>
                </a:solidFill>
                <a:latin typeface="Helvetica"/>
                <a:ea typeface="Helvetica"/>
                <a:cs typeface="Helvetica"/>
              </a:defRPr>
            </a:pPr>
            <a:endParaRPr>
              <a:solidFill>
                <a:srgbClr val="252671"/>
              </a:solidFill>
            </a:endParaRPr>
          </a:p>
        </p:txBody>
      </p:sp>
      <p:sp>
        <p:nvSpPr>
          <p:cNvPr id="164" name="HERE THE TITLE" hidden="0"/>
          <p:cNvSpPr txBox="1"/>
          <p:nvPr isPhoto="0" userDrawn="0"/>
        </p:nvSpPr>
        <p:spPr bwMode="auto">
          <a:xfrm>
            <a:off x="2667000" y="1212850"/>
            <a:ext cx="8592047" cy="1040926"/>
          </a:xfrm>
          <a:prstGeom prst="rect">
            <a:avLst/>
          </a:prstGeom>
          <a:ln w="12700">
            <a:miter lim="400000"/>
          </a:ln>
        </p:spPr>
        <p:txBody>
          <a:bodyPr lIns="50800" tIns="50800" rIns="50800" bIns="50800">
            <a:spAutoFit/>
          </a:bodyPr>
          <a:lstStyle>
            <a:lvl1pPr algn="l" defTabSz="457200">
              <a:lnSpc>
                <a:spcPct val="150000"/>
              </a:lnSpc>
              <a:defRPr sz="4500" b="1">
                <a:solidFill>
                  <a:srgbClr val="1E2A37"/>
                </a:solidFill>
                <a:latin typeface="Helvetica"/>
                <a:ea typeface="Helvetica"/>
                <a:cs typeface="Helvetica"/>
              </a:defRPr>
            </a:lvl1pPr>
          </a:lstStyle>
          <a:p>
            <a:pPr>
              <a:defRPr/>
            </a:pPr>
            <a:r>
              <a:rPr lang="en-US">
                <a:solidFill>
                  <a:srgbClr val="252671"/>
                </a:solidFill>
              </a:rPr>
              <a:t>Key objectives of the study</a:t>
            </a:r>
            <a:endParaRPr/>
          </a:p>
        </p:txBody>
      </p:sp>
      <p:sp>
        <p:nvSpPr>
          <p:cNvPr id="8" name="TextBox 7" hidden="0"/>
          <p:cNvSpPr txBox="1"/>
          <p:nvPr isPhoto="0" userDrawn="0"/>
        </p:nvSpPr>
        <p:spPr bwMode="auto">
          <a:xfrm>
            <a:off x="10442448" y="12554943"/>
            <a:ext cx="6511389" cy="764312"/>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square" lIns="50800" tIns="50800" rIns="50800" bIns="50800" numCol="1" spcCol="38100" rtlCol="0" anchor="ctr">
            <a:spAutoFit/>
          </a:bodyPr>
          <a:lstStyle/>
          <a:p>
            <a:pPr algn="r">
              <a:lnSpc>
                <a:spcPct val="150000"/>
              </a:lnSpc>
              <a:defRPr/>
            </a:pPr>
            <a:r>
              <a:rPr lang="en-GB" sz="1800" i="1">
                <a:solidFill>
                  <a:srgbClr val="F39324"/>
                </a:solidFill>
              </a:rPr>
              <a:t>Enabling electricity exchanges and trading in the Mediterranean </a:t>
            </a:r>
            <a:endParaRPr/>
          </a:p>
          <a:p>
            <a:pPr algn="r">
              <a:defRPr/>
            </a:pPr>
            <a:r>
              <a:rPr lang="en-GB" sz="1600" b="1" i="1">
                <a:solidFill>
                  <a:srgbClr val="2B2D6D"/>
                </a:solidFill>
                <a:latin typeface="Helvetica"/>
                <a:ea typeface="Calibri"/>
                <a:cs typeface="Calibri"/>
              </a:rPr>
              <a:t>9 February 2022</a:t>
            </a:r>
            <a:endParaRPr lang="en-GB" sz="1600" i="1">
              <a:solidFill>
                <a:srgbClr val="002060"/>
              </a:solidFill>
              <a:latin typeface="Helvetica Neue"/>
              <a:ea typeface="Helvetica Neue"/>
              <a:cs typeface="Helvetica Neue"/>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162" name="Línea" hidden="0"/>
          <p:cNvSpPr/>
          <p:nvPr isPhoto="0" userDrawn="0"/>
        </p:nvSpPr>
        <p:spPr bwMode="auto">
          <a:xfrm>
            <a:off x="2667000" y="2468880"/>
            <a:ext cx="5849291" cy="0"/>
          </a:xfrm>
          <a:prstGeom prst="line">
            <a:avLst/>
          </a:prstGeom>
          <a:ln w="25400">
            <a:solidFill>
              <a:srgbClr val="797DB0"/>
            </a:solidFill>
            <a:miter lim="400000"/>
          </a:ln>
        </p:spPr>
        <p:txBody>
          <a:bodyPr lIns="50800" tIns="50800" rIns="50800" bIns="50800" anchor="ctr"/>
          <a:lstStyle/>
          <a:p>
            <a:pPr>
              <a:defRPr/>
            </a:pPr>
            <a:endParaRPr/>
          </a:p>
        </p:txBody>
      </p:sp>
      <p:sp>
        <p:nvSpPr>
          <p:cNvPr id="164" name="HERE THE TITLE" hidden="0"/>
          <p:cNvSpPr txBox="1"/>
          <p:nvPr isPhoto="0" userDrawn="0"/>
        </p:nvSpPr>
        <p:spPr bwMode="auto">
          <a:xfrm>
            <a:off x="2667000" y="1212850"/>
            <a:ext cx="8592047" cy="1040926"/>
          </a:xfrm>
          <a:prstGeom prst="rect">
            <a:avLst/>
          </a:prstGeom>
          <a:ln w="12700">
            <a:miter lim="400000"/>
          </a:ln>
        </p:spPr>
        <p:txBody>
          <a:bodyPr lIns="50800" tIns="50800" rIns="50800" bIns="50800">
            <a:spAutoFit/>
          </a:bodyPr>
          <a:lstStyle>
            <a:lvl1pPr algn="l" defTabSz="457200">
              <a:lnSpc>
                <a:spcPct val="150000"/>
              </a:lnSpc>
              <a:defRPr sz="4500" b="1">
                <a:solidFill>
                  <a:srgbClr val="1E2A37"/>
                </a:solidFill>
                <a:latin typeface="Helvetica"/>
                <a:ea typeface="Helvetica"/>
                <a:cs typeface="Helvetica"/>
              </a:defRPr>
            </a:lvl1pPr>
          </a:lstStyle>
          <a:p>
            <a:pPr>
              <a:defRPr/>
            </a:pPr>
            <a:r>
              <a:rPr lang="en-US">
                <a:solidFill>
                  <a:srgbClr val="252671"/>
                </a:solidFill>
              </a:rPr>
              <a:t>Task Overview</a:t>
            </a:r>
            <a:endParaRPr/>
          </a:p>
        </p:txBody>
      </p:sp>
      <p:sp>
        <p:nvSpPr>
          <p:cNvPr id="8" name="TextBox 7" hidden="0"/>
          <p:cNvSpPr txBox="1"/>
          <p:nvPr isPhoto="0" userDrawn="0"/>
        </p:nvSpPr>
        <p:spPr bwMode="auto">
          <a:xfrm>
            <a:off x="10442448" y="12554943"/>
            <a:ext cx="6511389" cy="764312"/>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square" lIns="50800" tIns="50800" rIns="50800" bIns="50800" numCol="1" spcCol="38100" rtlCol="0" anchor="ctr">
            <a:spAutoFit/>
          </a:bodyPr>
          <a:lstStyle/>
          <a:p>
            <a:pPr algn="r">
              <a:lnSpc>
                <a:spcPct val="150000"/>
              </a:lnSpc>
              <a:defRPr/>
            </a:pPr>
            <a:r>
              <a:rPr lang="en-GB" sz="1800" i="1">
                <a:solidFill>
                  <a:srgbClr val="F39324"/>
                </a:solidFill>
              </a:rPr>
              <a:t>Enabling electricity exchanges and trading in the Mediterranean </a:t>
            </a:r>
            <a:endParaRPr/>
          </a:p>
          <a:p>
            <a:pPr algn="r">
              <a:defRPr/>
            </a:pPr>
            <a:r>
              <a:rPr lang="en-GB" sz="1600" b="1" i="1">
                <a:solidFill>
                  <a:srgbClr val="2B2D6D"/>
                </a:solidFill>
                <a:latin typeface="Helvetica"/>
                <a:ea typeface="Calibri"/>
                <a:cs typeface="Calibri"/>
              </a:rPr>
              <a:t>9 February 2022</a:t>
            </a:r>
            <a:endParaRPr lang="en-GB" sz="1600" i="1">
              <a:solidFill>
                <a:srgbClr val="002060"/>
              </a:solidFill>
              <a:latin typeface="Helvetica Neue"/>
              <a:ea typeface="Helvetica Neue"/>
              <a:cs typeface="Helvetica Neue"/>
            </a:endParaRPr>
          </a:p>
        </p:txBody>
      </p:sp>
      <p:pic>
        <p:nvPicPr>
          <p:cNvPr id="6" name="Picture 5" hidden="0"/>
          <p:cNvPicPr>
            <a:picLocks noChangeAspect="1"/>
          </p:cNvPicPr>
          <p:nvPr isPhoto="0" userDrawn="0"/>
        </p:nvPicPr>
        <p:blipFill>
          <a:blip r:embed="rId2"/>
          <a:stretch/>
        </p:blipFill>
        <p:spPr bwMode="auto">
          <a:xfrm>
            <a:off x="1126145" y="4426990"/>
            <a:ext cx="22167484" cy="5070762"/>
          </a:xfrm>
          <a:prstGeom prst="rect">
            <a:avLst/>
          </a:prstGeom>
          <a:noFill/>
        </p:spPr>
      </p:pic>
      <p:sp>
        <p:nvSpPr>
          <p:cNvPr id="7" name="TextBox 6" hidden="0"/>
          <p:cNvSpPr txBox="1"/>
          <p:nvPr isPhoto="0" userDrawn="0"/>
        </p:nvSpPr>
        <p:spPr bwMode="auto">
          <a:xfrm>
            <a:off x="4694267" y="3649107"/>
            <a:ext cx="3884397" cy="830997"/>
          </a:xfrm>
          <a:prstGeom prst="rect">
            <a:avLst/>
          </a:prstGeom>
          <a:noFill/>
        </p:spPr>
        <p:txBody>
          <a:bodyPr wrap="none" rtlCol="0">
            <a:spAutoFit/>
          </a:bodyPr>
          <a:lstStyle/>
          <a:p>
            <a:pPr>
              <a:defRPr/>
            </a:pPr>
            <a:r>
              <a:rPr lang="nl-BE" sz="4800"/>
              <a:t>December 21</a:t>
            </a:r>
            <a:endParaRPr lang="en-US" sz="4800"/>
          </a:p>
        </p:txBody>
      </p:sp>
      <p:sp>
        <p:nvSpPr>
          <p:cNvPr id="9" name="TextBox 8" hidden="0"/>
          <p:cNvSpPr txBox="1"/>
          <p:nvPr isPhoto="0" userDrawn="0"/>
        </p:nvSpPr>
        <p:spPr bwMode="auto">
          <a:xfrm>
            <a:off x="10223199" y="3611665"/>
            <a:ext cx="3509293" cy="830997"/>
          </a:xfrm>
          <a:prstGeom prst="rect">
            <a:avLst/>
          </a:prstGeom>
          <a:noFill/>
        </p:spPr>
        <p:txBody>
          <a:bodyPr wrap="none" rtlCol="0">
            <a:spAutoFit/>
          </a:bodyPr>
          <a:lstStyle/>
          <a:p>
            <a:pPr>
              <a:defRPr/>
            </a:pPr>
            <a:r>
              <a:rPr lang="nl-BE" sz="4800"/>
              <a:t>February</a:t>
            </a:r>
            <a:r>
              <a:rPr lang="nl-BE" sz="4800"/>
              <a:t> 22</a:t>
            </a:r>
            <a:endParaRPr lang="en-US" sz="4800"/>
          </a:p>
        </p:txBody>
      </p:sp>
      <p:sp>
        <p:nvSpPr>
          <p:cNvPr id="10" name="TextBox 9" hidden="0"/>
          <p:cNvSpPr txBox="1"/>
          <p:nvPr isPhoto="0" userDrawn="0"/>
        </p:nvSpPr>
        <p:spPr bwMode="auto">
          <a:xfrm>
            <a:off x="16028186" y="3649107"/>
            <a:ext cx="2273379" cy="830997"/>
          </a:xfrm>
          <a:prstGeom prst="rect">
            <a:avLst/>
          </a:prstGeom>
          <a:noFill/>
        </p:spPr>
        <p:txBody>
          <a:bodyPr wrap="none" rtlCol="0">
            <a:spAutoFit/>
          </a:bodyPr>
          <a:lstStyle/>
          <a:p>
            <a:pPr>
              <a:defRPr/>
            </a:pPr>
            <a:r>
              <a:rPr lang="nl-BE" sz="4800"/>
              <a:t>April 22</a:t>
            </a:r>
            <a:endParaRPr lang="en-US" sz="4800"/>
          </a:p>
        </p:txBody>
      </p:sp>
      <p:sp>
        <p:nvSpPr>
          <p:cNvPr id="11" name="TextBox 10" hidden="0"/>
          <p:cNvSpPr txBox="1"/>
          <p:nvPr isPhoto="0" userDrawn="0"/>
        </p:nvSpPr>
        <p:spPr bwMode="auto">
          <a:xfrm>
            <a:off x="21671905" y="3611665"/>
            <a:ext cx="2379177" cy="830997"/>
          </a:xfrm>
          <a:prstGeom prst="rect">
            <a:avLst/>
          </a:prstGeom>
          <a:noFill/>
        </p:spPr>
        <p:txBody>
          <a:bodyPr wrap="none" rtlCol="0">
            <a:spAutoFit/>
          </a:bodyPr>
          <a:lstStyle/>
          <a:p>
            <a:pPr>
              <a:defRPr/>
            </a:pPr>
            <a:r>
              <a:rPr lang="nl-BE" sz="4800"/>
              <a:t>June</a:t>
            </a:r>
            <a:r>
              <a:rPr lang="nl-BE" sz="4800"/>
              <a:t> 22</a:t>
            </a:r>
            <a:endParaRPr lang="en-US" sz="4800"/>
          </a:p>
        </p:txBody>
      </p:sp>
      <p:cxnSp>
        <p:nvCxnSpPr>
          <p:cNvPr id="12" name="Straight Arrow Connector 11" hidden="0"/>
          <p:cNvCxnSpPr>
            <a:cxnSpLocks/>
          </p:cNvCxnSpPr>
          <p:nvPr isPhoto="0" userDrawn="0"/>
        </p:nvCxnSpPr>
        <p:spPr bwMode="auto">
          <a:xfrm>
            <a:off x="1461248" y="4572000"/>
            <a:ext cx="2210178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Oval 12" hidden="0"/>
          <p:cNvSpPr/>
          <p:nvPr isPhoto="0" userDrawn="0"/>
        </p:nvSpPr>
        <p:spPr bwMode="auto">
          <a:xfrm>
            <a:off x="6275518" y="4426991"/>
            <a:ext cx="360948" cy="29001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4800"/>
          </a:p>
        </p:txBody>
      </p:sp>
      <p:sp>
        <p:nvSpPr>
          <p:cNvPr id="14" name="Oval 13" hidden="0"/>
          <p:cNvSpPr/>
          <p:nvPr isPhoto="0" userDrawn="0"/>
        </p:nvSpPr>
        <p:spPr bwMode="auto">
          <a:xfrm>
            <a:off x="11734730" y="4426991"/>
            <a:ext cx="360948" cy="29001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4800"/>
          </a:p>
        </p:txBody>
      </p:sp>
      <p:sp>
        <p:nvSpPr>
          <p:cNvPr id="15" name="Oval 14" hidden="0"/>
          <p:cNvSpPr/>
          <p:nvPr isPhoto="0" userDrawn="0"/>
        </p:nvSpPr>
        <p:spPr bwMode="auto">
          <a:xfrm>
            <a:off x="22695804" y="4387771"/>
            <a:ext cx="360948" cy="29001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4800"/>
          </a:p>
        </p:txBody>
      </p:sp>
      <p:sp>
        <p:nvSpPr>
          <p:cNvPr id="16" name="Oval 15" hidden="0"/>
          <p:cNvSpPr/>
          <p:nvPr isPhoto="0" userDrawn="0"/>
        </p:nvSpPr>
        <p:spPr bwMode="auto">
          <a:xfrm>
            <a:off x="17204854" y="4426991"/>
            <a:ext cx="360948" cy="29001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4800"/>
          </a:p>
        </p:txBody>
      </p:sp>
      <p:sp>
        <p:nvSpPr>
          <p:cNvPr id="17" name="Oval 16" hidden="0"/>
          <p:cNvSpPr/>
          <p:nvPr isPhoto="0" userDrawn="0"/>
        </p:nvSpPr>
        <p:spPr bwMode="auto">
          <a:xfrm>
            <a:off x="11734729" y="6342653"/>
            <a:ext cx="849586" cy="778594"/>
          </a:xfrm>
          <a:prstGeom prst="ellipse">
            <a:avLst/>
          </a:prstGeom>
          <a:solidFill>
            <a:schemeClr val="tx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sz="4800"/>
          </a:p>
        </p:txBody>
      </p:sp>
      <p:cxnSp>
        <p:nvCxnSpPr>
          <p:cNvPr id="18" name="Straight Connector 17" hidden="0"/>
          <p:cNvCxnSpPr>
            <a:cxnSpLocks/>
            <a:stCxn id="17" idx="4"/>
          </p:cNvCxnSpPr>
          <p:nvPr isPhoto="0" userDrawn="0"/>
        </p:nvCxnSpPr>
        <p:spPr bwMode="auto">
          <a:xfrm>
            <a:off x="12159523" y="7121247"/>
            <a:ext cx="32478" cy="1153622"/>
          </a:xfrm>
          <a:prstGeom prst="line">
            <a:avLst/>
          </a:prstGeom>
        </p:spPr>
        <p:style>
          <a:lnRef idx="1">
            <a:schemeClr val="dk1"/>
          </a:lnRef>
          <a:fillRef idx="0">
            <a:schemeClr val="dk1"/>
          </a:fillRef>
          <a:effectRef idx="0">
            <a:schemeClr val="dk1"/>
          </a:effectRef>
          <a:fontRef idx="minor">
            <a:schemeClr val="tx1"/>
          </a:fontRef>
        </p:style>
      </p:cxnSp>
      <p:sp>
        <p:nvSpPr>
          <p:cNvPr id="19" name="TextBox 18" hidden="0"/>
          <p:cNvSpPr txBox="1"/>
          <p:nvPr isPhoto="0" userDrawn="0"/>
        </p:nvSpPr>
        <p:spPr bwMode="auto">
          <a:xfrm>
            <a:off x="11208192" y="8401616"/>
            <a:ext cx="2003392" cy="646331"/>
          </a:xfrm>
          <a:prstGeom prst="rect">
            <a:avLst/>
          </a:prstGeom>
          <a:noFill/>
        </p:spPr>
        <p:txBody>
          <a:bodyPr wrap="square" rtlCol="0">
            <a:spAutoFit/>
          </a:bodyPr>
          <a:lstStyle/>
          <a:p>
            <a:pPr>
              <a:defRPr/>
            </a:pPr>
            <a:r>
              <a:rPr lang="fr-FR" sz="3600"/>
              <a:t>Survey</a:t>
            </a:r>
            <a:endParaRPr lang="en-GB" sz="3600"/>
          </a:p>
        </p:txBody>
      </p:sp>
      <p:sp>
        <p:nvSpPr>
          <p:cNvPr id="20" name="Oval 19" hidden="0"/>
          <p:cNvSpPr/>
          <p:nvPr isPhoto="0" userDrawn="0"/>
        </p:nvSpPr>
        <p:spPr bwMode="auto">
          <a:xfrm>
            <a:off x="1978091" y="5243806"/>
            <a:ext cx="709126" cy="6718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2800"/>
              <a:t>1</a:t>
            </a:r>
            <a:endParaRPr/>
          </a:p>
        </p:txBody>
      </p:sp>
      <p:sp>
        <p:nvSpPr>
          <p:cNvPr id="21" name="Oval 20" hidden="0"/>
          <p:cNvSpPr/>
          <p:nvPr isPhoto="0" userDrawn="0"/>
        </p:nvSpPr>
        <p:spPr bwMode="auto">
          <a:xfrm>
            <a:off x="7262823" y="5257428"/>
            <a:ext cx="709126" cy="6718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2800"/>
              <a:t>2</a:t>
            </a:r>
            <a:endParaRPr/>
          </a:p>
        </p:txBody>
      </p:sp>
      <p:sp>
        <p:nvSpPr>
          <p:cNvPr id="22" name="Oval 21" hidden="0"/>
          <p:cNvSpPr/>
          <p:nvPr isPhoto="0" userDrawn="0"/>
        </p:nvSpPr>
        <p:spPr bwMode="auto">
          <a:xfrm>
            <a:off x="12697315" y="5257428"/>
            <a:ext cx="709126" cy="6718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2800"/>
              <a:t>3</a:t>
            </a:r>
            <a:endParaRPr/>
          </a:p>
        </p:txBody>
      </p:sp>
      <p:sp>
        <p:nvSpPr>
          <p:cNvPr id="23" name="Oval 22" hidden="0"/>
          <p:cNvSpPr/>
          <p:nvPr isPhoto="0" userDrawn="0"/>
        </p:nvSpPr>
        <p:spPr bwMode="auto">
          <a:xfrm>
            <a:off x="18131807" y="5294870"/>
            <a:ext cx="709126" cy="6718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2800"/>
              <a:t>4</a:t>
            </a:r>
            <a:endParaRPr/>
          </a:p>
        </p:txBody>
      </p:sp>
      <p:sp>
        <p:nvSpPr>
          <p:cNvPr id="24" name="Oval 32" hidden="0"/>
          <p:cNvSpPr/>
          <p:nvPr isPhoto="0" userDrawn="0"/>
        </p:nvSpPr>
        <p:spPr bwMode="auto">
          <a:xfrm>
            <a:off x="16706465" y="6442587"/>
            <a:ext cx="849586" cy="778594"/>
          </a:xfrm>
          <a:prstGeom prst="ellipse">
            <a:avLst/>
          </a:prstGeom>
          <a:solidFill>
            <a:schemeClr val="tx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sz="4800"/>
          </a:p>
        </p:txBody>
      </p:sp>
      <p:cxnSp>
        <p:nvCxnSpPr>
          <p:cNvPr id="25" name="Straight Connector 33" hidden="0"/>
          <p:cNvCxnSpPr>
            <a:cxnSpLocks/>
          </p:cNvCxnSpPr>
          <p:nvPr isPhoto="0" userDrawn="0"/>
        </p:nvCxnSpPr>
        <p:spPr bwMode="auto">
          <a:xfrm>
            <a:off x="17131259" y="7221181"/>
            <a:ext cx="32478" cy="1153622"/>
          </a:xfrm>
          <a:prstGeom prst="line">
            <a:avLst/>
          </a:prstGeom>
        </p:spPr>
        <p:style>
          <a:lnRef idx="1">
            <a:schemeClr val="dk1"/>
          </a:lnRef>
          <a:fillRef idx="0">
            <a:schemeClr val="dk1"/>
          </a:fillRef>
          <a:effectRef idx="0">
            <a:schemeClr val="dk1"/>
          </a:effectRef>
          <a:fontRef idx="minor">
            <a:schemeClr val="tx1"/>
          </a:fontRef>
        </p:style>
      </p:cxnSp>
      <p:sp>
        <p:nvSpPr>
          <p:cNvPr id="26" name="TextBox 34" hidden="0"/>
          <p:cNvSpPr txBox="1"/>
          <p:nvPr isPhoto="0" userDrawn="0"/>
        </p:nvSpPr>
        <p:spPr bwMode="auto">
          <a:xfrm>
            <a:off x="15630289" y="8376633"/>
            <a:ext cx="3202606" cy="1292662"/>
          </a:xfrm>
          <a:prstGeom prst="rect">
            <a:avLst/>
          </a:prstGeom>
          <a:noFill/>
        </p:spPr>
        <p:txBody>
          <a:bodyPr wrap="square" lIns="182880" tIns="91440" rIns="182880" bIns="91440" rtlCol="0" anchor="t">
            <a:spAutoFit/>
          </a:bodyPr>
          <a:lstStyle/>
          <a:p>
            <a:pPr>
              <a:defRPr/>
            </a:pPr>
            <a:r>
              <a:rPr lang="fr-FR" sz="3600"/>
              <a:t>Diagnosis</a:t>
            </a:r>
            <a:r>
              <a:rPr lang="fr-FR" sz="3600"/>
              <a:t> </a:t>
            </a:r>
            <a:r>
              <a:rPr lang="fr-FR" sz="3600"/>
              <a:t>survey</a:t>
            </a:r>
            <a:r>
              <a:rPr lang="fr-FR" sz="3600"/>
              <a:t> report</a:t>
            </a:r>
            <a:endParaRPr lang="fr-FR" sz="3600">
              <a:cs typeface="Arial"/>
            </a:endParaRPr>
          </a:p>
        </p:txBody>
      </p:sp>
      <p:sp>
        <p:nvSpPr>
          <p:cNvPr id="27" name="Oval 32" hidden="0"/>
          <p:cNvSpPr/>
          <p:nvPr isPhoto="0" userDrawn="0"/>
        </p:nvSpPr>
        <p:spPr bwMode="auto">
          <a:xfrm>
            <a:off x="22427711" y="6442587"/>
            <a:ext cx="849586" cy="778594"/>
          </a:xfrm>
          <a:prstGeom prst="ellipse">
            <a:avLst/>
          </a:prstGeom>
          <a:solidFill>
            <a:schemeClr val="tx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sz="4800"/>
          </a:p>
        </p:txBody>
      </p:sp>
      <p:cxnSp>
        <p:nvCxnSpPr>
          <p:cNvPr id="28" name="Straight Connector 33" hidden="0"/>
          <p:cNvCxnSpPr>
            <a:cxnSpLocks/>
          </p:cNvCxnSpPr>
          <p:nvPr isPhoto="0" userDrawn="0"/>
        </p:nvCxnSpPr>
        <p:spPr bwMode="auto">
          <a:xfrm>
            <a:off x="22852505" y="7221181"/>
            <a:ext cx="32478" cy="1153622"/>
          </a:xfrm>
          <a:prstGeom prst="line">
            <a:avLst/>
          </a:prstGeom>
        </p:spPr>
        <p:style>
          <a:lnRef idx="1">
            <a:schemeClr val="dk1"/>
          </a:lnRef>
          <a:fillRef idx="0">
            <a:schemeClr val="dk1"/>
          </a:fillRef>
          <a:effectRef idx="0">
            <a:schemeClr val="dk1"/>
          </a:effectRef>
          <a:fontRef idx="minor">
            <a:schemeClr val="tx1"/>
          </a:fontRef>
        </p:style>
      </p:cxnSp>
      <p:sp>
        <p:nvSpPr>
          <p:cNvPr id="29" name="TextBox 34" hidden="0"/>
          <p:cNvSpPr txBox="1"/>
          <p:nvPr isPhoto="0" userDrawn="0"/>
        </p:nvSpPr>
        <p:spPr bwMode="auto">
          <a:xfrm>
            <a:off x="21426486" y="8401617"/>
            <a:ext cx="2578016" cy="1292662"/>
          </a:xfrm>
          <a:prstGeom prst="rect">
            <a:avLst/>
          </a:prstGeom>
          <a:noFill/>
        </p:spPr>
        <p:txBody>
          <a:bodyPr wrap="square" lIns="182880" tIns="91440" rIns="182880" bIns="91440" rtlCol="0" anchor="t">
            <a:spAutoFit/>
          </a:bodyPr>
          <a:lstStyle/>
          <a:p>
            <a:pPr>
              <a:defRPr/>
            </a:pPr>
            <a:r>
              <a:rPr lang="fr-FR" sz="3600"/>
              <a:t>Guidelines </a:t>
            </a:r>
            <a:r>
              <a:rPr lang="fr-FR" sz="3600"/>
              <a:t>proposal</a:t>
            </a:r>
            <a:endParaRPr lang="fr-FR" sz="3600">
              <a:cs typeface="Aria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162" name="Línea" hidden="0"/>
          <p:cNvSpPr/>
          <p:nvPr isPhoto="0" userDrawn="0"/>
        </p:nvSpPr>
        <p:spPr bwMode="auto">
          <a:xfrm>
            <a:off x="2667000" y="2468880"/>
            <a:ext cx="5849291" cy="0"/>
          </a:xfrm>
          <a:prstGeom prst="line">
            <a:avLst/>
          </a:prstGeom>
          <a:ln w="25400">
            <a:solidFill>
              <a:srgbClr val="797DB0"/>
            </a:solidFill>
            <a:miter lim="400000"/>
          </a:ln>
        </p:spPr>
        <p:txBody>
          <a:bodyPr lIns="50800" tIns="50800" rIns="50800" bIns="50800" anchor="ctr"/>
          <a:lstStyle/>
          <a:p>
            <a:pPr>
              <a:defRPr/>
            </a:pPr>
            <a:endParaRPr/>
          </a:p>
        </p:txBody>
      </p:sp>
      <p:sp>
        <p:nvSpPr>
          <p:cNvPr id="164" name="HERE THE TITLE" hidden="0"/>
          <p:cNvSpPr txBox="1"/>
          <p:nvPr isPhoto="0" userDrawn="0"/>
        </p:nvSpPr>
        <p:spPr bwMode="auto">
          <a:xfrm>
            <a:off x="1980655" y="278530"/>
            <a:ext cx="20064984" cy="2051716"/>
          </a:xfrm>
          <a:prstGeom prst="rect">
            <a:avLst/>
          </a:prstGeom>
          <a:ln w="12700">
            <a:miter lim="400000"/>
          </a:ln>
        </p:spPr>
        <p:txBody>
          <a:bodyPr wrap="square" lIns="50800" tIns="50800" rIns="50800" bIns="50800">
            <a:spAutoFit/>
          </a:bodyPr>
          <a:lstStyle>
            <a:lvl1pPr algn="l" defTabSz="457200">
              <a:lnSpc>
                <a:spcPct val="150000"/>
              </a:lnSpc>
              <a:defRPr sz="4500" b="1">
                <a:solidFill>
                  <a:srgbClr val="1E2A37"/>
                </a:solidFill>
                <a:latin typeface="Helvetica"/>
                <a:ea typeface="Helvetica"/>
                <a:cs typeface="Helvetica"/>
              </a:defRPr>
            </a:lvl1pPr>
          </a:lstStyle>
          <a:p>
            <a:pPr>
              <a:defRPr/>
            </a:pPr>
            <a:r>
              <a:rPr lang="en-US">
                <a:solidFill>
                  <a:srgbClr val="252671"/>
                </a:solidFill>
              </a:rPr>
              <a:t>Task 1: Analysis and summary of the work already developed in Mediterranean Projects I and II</a:t>
            </a:r>
            <a:endParaRPr/>
          </a:p>
        </p:txBody>
      </p:sp>
      <p:sp>
        <p:nvSpPr>
          <p:cNvPr id="8" name="TextBox 7" hidden="0"/>
          <p:cNvSpPr txBox="1"/>
          <p:nvPr isPhoto="0" userDrawn="0"/>
        </p:nvSpPr>
        <p:spPr bwMode="auto">
          <a:xfrm>
            <a:off x="10442448" y="12554943"/>
            <a:ext cx="6511389" cy="764312"/>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square" lIns="50800" tIns="50800" rIns="50800" bIns="50800" numCol="1" spcCol="38100" rtlCol="0" anchor="ctr">
            <a:spAutoFit/>
          </a:bodyPr>
          <a:lstStyle/>
          <a:p>
            <a:pPr algn="r">
              <a:lnSpc>
                <a:spcPct val="150000"/>
              </a:lnSpc>
              <a:defRPr/>
            </a:pPr>
            <a:r>
              <a:rPr lang="en-GB" sz="1800" i="1">
                <a:solidFill>
                  <a:srgbClr val="F39324"/>
                </a:solidFill>
              </a:rPr>
              <a:t>Enabling electricity exchanges and trading in the Mediterranean </a:t>
            </a:r>
            <a:endParaRPr/>
          </a:p>
          <a:p>
            <a:pPr algn="r">
              <a:defRPr/>
            </a:pPr>
            <a:r>
              <a:rPr lang="en-GB" sz="1600" b="1" i="1">
                <a:solidFill>
                  <a:srgbClr val="2B2D6D"/>
                </a:solidFill>
                <a:latin typeface="Helvetica"/>
                <a:ea typeface="Calibri"/>
                <a:cs typeface="Calibri"/>
              </a:rPr>
              <a:t>9 February 2022</a:t>
            </a:r>
            <a:endParaRPr lang="en-GB" sz="1600" i="1">
              <a:solidFill>
                <a:srgbClr val="002060"/>
              </a:solidFill>
              <a:latin typeface="Helvetica Neue"/>
              <a:ea typeface="Helvetica Neue"/>
              <a:cs typeface="Helvetica Neue"/>
            </a:endParaRPr>
          </a:p>
        </p:txBody>
      </p:sp>
      <p:grpSp>
        <p:nvGrpSpPr>
          <p:cNvPr id="30" name="Diagram 29" hidden="0"/>
          <p:cNvGrpSpPr/>
          <p:nvPr isPhoto="0" userDrawn="0"/>
        </p:nvGrpSpPr>
        <p:grpSpPr bwMode="auto">
          <a:xfrm>
            <a:off x="1980655" y="3633373"/>
            <a:ext cx="20511794" cy="7376750"/>
            <a:chOff x="0" y="0"/>
            <a:chExt cx="20511794" cy="7376750"/>
          </a:xfrm>
        </p:grpSpPr>
        <p:sp>
          <p:nvSpPr>
            <p:cNvPr id="0" name="" hidden="0"/>
            <p:cNvSpPr/>
            <p:nvPr isPhoto="0" userDrawn="0"/>
          </p:nvSpPr>
          <p:spPr bwMode="auto">
            <a:xfrm>
              <a:off x="0" y="0"/>
              <a:ext cx="9875307" cy="7376750"/>
            </a:xfrm>
            <a:prstGeom prst="roundRect">
              <a:avLst>
                <a:gd name="adj" fmla="val 10000"/>
              </a:avLst>
            </a:prstGeom>
            <a:solidFill>
              <a:schemeClr val="dk2">
                <a:tint val="40000"/>
                <a:hueOff val="0"/>
                <a:satOff val="0"/>
                <a:lumOff val="0"/>
                <a:alphaOff val="0"/>
              </a:schemeClr>
            </a:solidFill>
            <a:ln>
              <a:noFill/>
            </a:ln>
            <a:effectLst/>
          </p:spPr>
          <p:style>
            <a:lnRef idx="0">
              <a:srgbClr val="000000"/>
            </a:lnRef>
            <a:fillRef idx="1">
              <a:srgbClr val="000000"/>
            </a:fillRef>
            <a:effectRef idx="2">
              <a:srgbClr val="000000"/>
            </a:effectRef>
            <a:fontRef idx="minor"/>
          </p:style>
          <p:txBody>
            <a:bodyPr spcFirstLastPara="0" vert="horz" wrap="square" lIns="106680" tIns="106680" rIns="106680" bIns="106680" numCol="1" spcCol="1270" anchor="ctr" anchorCtr="0">
              <a:noAutofit/>
            </a:bodyPr>
            <a:lstStyle/>
            <a:p>
              <a:pPr marL="0" lvl="0" indent="0" algn="ctr" defTabSz="1244600">
                <a:lnSpc>
                  <a:spcPct val="90000"/>
                </a:lnSpc>
                <a:spcBef>
                  <a:spcPts val="0"/>
                </a:spcBef>
                <a:spcAft>
                  <a:spcPts val="0"/>
                </a:spcAft>
                <a:buNone/>
                <a:defRPr/>
              </a:pPr>
              <a:r>
                <a:rPr lang="en-US" sz="2800"/>
                <a:t>Mediterranean I (MED I)</a:t>
              </a:r>
              <a:endParaRPr lang="en-GB" sz="2800"/>
            </a:p>
          </p:txBody>
        </p:sp>
        <p:sp>
          <p:nvSpPr>
            <p:cNvPr id="0" name="" hidden="0"/>
            <p:cNvSpPr/>
            <p:nvPr isPhoto="0" userDrawn="0"/>
          </p:nvSpPr>
          <p:spPr bwMode="auto">
            <a:xfrm>
              <a:off x="942968" y="2009866"/>
              <a:ext cx="7900245" cy="1074635"/>
            </a:xfrm>
            <a:prstGeom prst="roundRect">
              <a:avLst>
                <a:gd name="adj" fmla="val 10000"/>
              </a:avLst>
            </a:prstGeom>
            <a:gradFill rotWithShape="0">
              <a:gsLst>
                <a:gs pos="0">
                  <a:schemeClr val="dk2">
                    <a:hueOff val="0"/>
                    <a:satOff val="0"/>
                    <a:lumOff val="0"/>
                    <a:alphaOff val="0"/>
                    <a:tint val="100000"/>
                    <a:shade val="100000"/>
                    <a:satMod val="129999"/>
                  </a:schemeClr>
                </a:gs>
                <a:gs pos="100000">
                  <a:schemeClr val="dk2">
                    <a:hueOff val="0"/>
                    <a:satOff val="0"/>
                    <a:lumOff val="0"/>
                    <a:alphaOff val="0"/>
                    <a:tint val="50000"/>
                    <a:shade val="100000"/>
                    <a:satMod val="350000"/>
                  </a:schemeClr>
                </a:gs>
              </a:gsLst>
              <a:lin ang="16200000" scaled="0"/>
            </a:gradFill>
            <a:ln>
              <a:noFill/>
            </a:ln>
            <a:effectLst/>
          </p:spPr>
          <p:style>
            <a:lnRef idx="0">
              <a:srgbClr val="000000"/>
            </a:lnRef>
            <a:fillRef idx="3">
              <a:srgbClr val="000000"/>
            </a:fillRef>
            <a:effectRef idx="3">
              <a:srgbClr val="000000"/>
            </a:effectRef>
            <a:fontRef idx="minor">
              <a:schemeClr val="lt1"/>
            </a:fontRef>
          </p:style>
          <p:txBody>
            <a:bodyPr spcFirstLastPara="0" vert="horz" wrap="square" lIns="53340" tIns="40005" rIns="53340" bIns="40005" numCol="1" spcCol="1270" anchor="ctr" anchorCtr="0">
              <a:noAutofit/>
            </a:bodyPr>
            <a:lstStyle/>
            <a:p>
              <a:pPr marL="0" lvl="0" indent="0" algn="ctr" defTabSz="933450">
                <a:lnSpc>
                  <a:spcPct val="100000"/>
                </a:lnSpc>
                <a:spcBef>
                  <a:spcPts val="0"/>
                </a:spcBef>
                <a:spcAft>
                  <a:spcPts val="0"/>
                </a:spcAft>
                <a:buNone/>
                <a:defRPr/>
              </a:pPr>
              <a:r>
                <a:rPr lang="en-US" sz="2100"/>
                <a:t>“Starting Regulatory Framework (SRF): Compendium and Summary of relevant codes/regulations/contracts and practices, both existing and short-term expected, in Med-TSO systems”</a:t>
              </a:r>
              <a:endParaRPr/>
            </a:p>
          </p:txBody>
        </p:sp>
        <p:sp>
          <p:nvSpPr>
            <p:cNvPr id="0" name="" hidden="0"/>
            <p:cNvSpPr/>
            <p:nvPr isPhoto="0" userDrawn="0"/>
          </p:nvSpPr>
          <p:spPr bwMode="auto">
            <a:xfrm>
              <a:off x="961060" y="3224630"/>
              <a:ext cx="7900245" cy="1074635"/>
            </a:xfrm>
            <a:prstGeom prst="roundRect">
              <a:avLst>
                <a:gd name="adj" fmla="val 10000"/>
              </a:avLst>
            </a:prstGeom>
            <a:gradFill rotWithShape="0">
              <a:gsLst>
                <a:gs pos="0">
                  <a:schemeClr val="dk2">
                    <a:hueOff val="0"/>
                    <a:satOff val="0"/>
                    <a:lumOff val="0"/>
                    <a:alphaOff val="0"/>
                    <a:tint val="100000"/>
                    <a:shade val="100000"/>
                    <a:satMod val="129999"/>
                  </a:schemeClr>
                </a:gs>
                <a:gs pos="100000">
                  <a:schemeClr val="dk2">
                    <a:hueOff val="0"/>
                    <a:satOff val="0"/>
                    <a:lumOff val="0"/>
                    <a:alphaOff val="0"/>
                    <a:tint val="50000"/>
                    <a:shade val="100000"/>
                    <a:satMod val="350000"/>
                  </a:schemeClr>
                </a:gs>
              </a:gsLst>
              <a:lin ang="16200000" scaled="0"/>
            </a:gradFill>
            <a:ln>
              <a:noFill/>
            </a:ln>
            <a:effectLst/>
          </p:spPr>
          <p:style>
            <a:lnRef idx="0">
              <a:srgbClr val="000000"/>
            </a:lnRef>
            <a:fillRef idx="3">
              <a:srgbClr val="000000"/>
            </a:fillRef>
            <a:effectRef idx="3">
              <a:srgbClr val="000000"/>
            </a:effectRef>
            <a:fontRef idx="minor">
              <a:schemeClr val="lt1"/>
            </a:fontRef>
          </p:style>
          <p:txBody>
            <a:bodyPr spcFirstLastPara="0" vert="horz" wrap="square" lIns="53340" tIns="40005" rIns="53340" bIns="40005" numCol="1" spcCol="1270" anchor="ctr" anchorCtr="0">
              <a:noAutofit/>
            </a:bodyPr>
            <a:lstStyle/>
            <a:p>
              <a:pPr marL="0" lvl="0" indent="0" algn="ctr" defTabSz="933450">
                <a:lnSpc>
                  <a:spcPct val="100000"/>
                </a:lnSpc>
                <a:spcBef>
                  <a:spcPts val="0"/>
                </a:spcBef>
                <a:spcAft>
                  <a:spcPts val="0"/>
                </a:spcAft>
                <a:buNone/>
                <a:defRPr/>
              </a:pPr>
              <a:r>
                <a:rPr lang="en-US" sz="2100"/>
                <a:t>“Proposal of a Common Target Regulatory Framework (CTRF) for all the Mediterranean electricity systems”</a:t>
              </a:r>
              <a:endParaRPr/>
            </a:p>
          </p:txBody>
        </p:sp>
        <p:sp>
          <p:nvSpPr>
            <p:cNvPr id="0" name="" hidden="0"/>
            <p:cNvSpPr/>
            <p:nvPr isPhoto="0" userDrawn="0"/>
          </p:nvSpPr>
          <p:spPr bwMode="auto">
            <a:xfrm>
              <a:off x="961060" y="4499960"/>
              <a:ext cx="7900245" cy="1074635"/>
            </a:xfrm>
            <a:prstGeom prst="roundRect">
              <a:avLst>
                <a:gd name="adj" fmla="val 10000"/>
              </a:avLst>
            </a:prstGeom>
            <a:gradFill rotWithShape="0">
              <a:gsLst>
                <a:gs pos="0">
                  <a:schemeClr val="dk2">
                    <a:hueOff val="0"/>
                    <a:satOff val="0"/>
                    <a:lumOff val="0"/>
                    <a:alphaOff val="0"/>
                    <a:tint val="100000"/>
                    <a:shade val="100000"/>
                    <a:satMod val="129999"/>
                  </a:schemeClr>
                </a:gs>
                <a:gs pos="100000">
                  <a:schemeClr val="dk2">
                    <a:hueOff val="0"/>
                    <a:satOff val="0"/>
                    <a:lumOff val="0"/>
                    <a:alphaOff val="0"/>
                    <a:tint val="50000"/>
                    <a:shade val="100000"/>
                    <a:satMod val="350000"/>
                  </a:schemeClr>
                </a:gs>
              </a:gsLst>
              <a:lin ang="16200000" scaled="0"/>
            </a:gradFill>
            <a:ln>
              <a:noFill/>
            </a:ln>
            <a:effectLst/>
          </p:spPr>
          <p:style>
            <a:lnRef idx="0">
              <a:srgbClr val="000000"/>
            </a:lnRef>
            <a:fillRef idx="3">
              <a:srgbClr val="000000"/>
            </a:fillRef>
            <a:effectRef idx="3">
              <a:srgbClr val="000000"/>
            </a:effectRef>
            <a:fontRef idx="minor">
              <a:schemeClr val="lt1"/>
            </a:fontRef>
          </p:style>
          <p:txBody>
            <a:bodyPr spcFirstLastPara="0" vert="horz" wrap="square" lIns="53340" tIns="40005" rIns="53340" bIns="40005" numCol="1" spcCol="1270" anchor="ctr" anchorCtr="0">
              <a:noAutofit/>
            </a:bodyPr>
            <a:lstStyle/>
            <a:p>
              <a:pPr marL="0" lvl="0" indent="0" algn="ctr" defTabSz="933450">
                <a:lnSpc>
                  <a:spcPct val="100000"/>
                </a:lnSpc>
                <a:spcBef>
                  <a:spcPts val="0"/>
                </a:spcBef>
                <a:spcAft>
                  <a:spcPts val="0"/>
                </a:spcAft>
                <a:buNone/>
                <a:defRPr/>
              </a:pPr>
              <a:r>
                <a:rPr lang="en-US" sz="2100"/>
                <a:t>“Proposal of a Common Tentative Road Map (CTRM) for adoption and compliance with the proposed Common Target Regulatory Framework”</a:t>
              </a:r>
              <a:endParaRPr/>
            </a:p>
          </p:txBody>
        </p:sp>
        <p:sp>
          <p:nvSpPr>
            <p:cNvPr id="0" name="" hidden="0"/>
            <p:cNvSpPr/>
            <p:nvPr isPhoto="0" userDrawn="0"/>
          </p:nvSpPr>
          <p:spPr bwMode="auto">
            <a:xfrm>
              <a:off x="961060" y="5721817"/>
              <a:ext cx="7900245" cy="1074635"/>
            </a:xfrm>
            <a:prstGeom prst="roundRect">
              <a:avLst>
                <a:gd name="adj" fmla="val 10000"/>
              </a:avLst>
            </a:prstGeom>
            <a:gradFill rotWithShape="0">
              <a:gsLst>
                <a:gs pos="0">
                  <a:schemeClr val="dk2">
                    <a:hueOff val="0"/>
                    <a:satOff val="0"/>
                    <a:lumOff val="0"/>
                    <a:alphaOff val="0"/>
                    <a:tint val="100000"/>
                    <a:shade val="100000"/>
                    <a:satMod val="129999"/>
                  </a:schemeClr>
                </a:gs>
                <a:gs pos="100000">
                  <a:schemeClr val="dk2">
                    <a:hueOff val="0"/>
                    <a:satOff val="0"/>
                    <a:lumOff val="0"/>
                    <a:alphaOff val="0"/>
                    <a:tint val="50000"/>
                    <a:shade val="100000"/>
                    <a:satMod val="350000"/>
                  </a:schemeClr>
                </a:gs>
              </a:gsLst>
              <a:lin ang="16200000" scaled="0"/>
            </a:gradFill>
            <a:ln>
              <a:noFill/>
            </a:ln>
            <a:effectLst/>
          </p:spPr>
          <p:style>
            <a:lnRef idx="0">
              <a:srgbClr val="000000"/>
            </a:lnRef>
            <a:fillRef idx="3">
              <a:srgbClr val="000000"/>
            </a:fillRef>
            <a:effectRef idx="3">
              <a:srgbClr val="000000"/>
            </a:effectRef>
            <a:fontRef idx="minor">
              <a:schemeClr val="lt1"/>
            </a:fontRef>
          </p:style>
          <p:txBody>
            <a:bodyPr spcFirstLastPara="0" vert="horz" wrap="square" lIns="53340" tIns="40005" rIns="53340" bIns="40005" numCol="1" spcCol="1270" anchor="ctr" anchorCtr="0">
              <a:noAutofit/>
            </a:bodyPr>
            <a:lstStyle/>
            <a:p>
              <a:pPr marL="0" lvl="0" indent="0" algn="ctr" defTabSz="933450">
                <a:lnSpc>
                  <a:spcPct val="100000"/>
                </a:lnSpc>
                <a:spcBef>
                  <a:spcPts val="0"/>
                </a:spcBef>
                <a:spcAft>
                  <a:spcPts val="0"/>
                </a:spcAft>
                <a:buNone/>
                <a:defRPr/>
              </a:pPr>
              <a:r>
                <a:rPr lang="en-US" sz="2100"/>
                <a:t>“Models of rules (Procedures/Contracts)”</a:t>
              </a:r>
              <a:endParaRPr/>
            </a:p>
          </p:txBody>
        </p:sp>
        <p:sp>
          <p:nvSpPr>
            <p:cNvPr id="0" name="" hidden="0"/>
            <p:cNvSpPr/>
            <p:nvPr isPhoto="0" userDrawn="0"/>
          </p:nvSpPr>
          <p:spPr bwMode="auto">
            <a:xfrm>
              <a:off x="10626221" y="0"/>
              <a:ext cx="9875307" cy="7376750"/>
            </a:xfrm>
            <a:prstGeom prst="roundRect">
              <a:avLst>
                <a:gd name="adj" fmla="val 10000"/>
              </a:avLst>
            </a:prstGeom>
            <a:solidFill>
              <a:schemeClr val="dk2">
                <a:tint val="40000"/>
                <a:hueOff val="0"/>
                <a:satOff val="0"/>
                <a:lumOff val="0"/>
                <a:alphaOff val="0"/>
              </a:schemeClr>
            </a:solidFill>
            <a:ln>
              <a:noFill/>
            </a:ln>
            <a:effectLst/>
          </p:spPr>
          <p:style>
            <a:lnRef idx="0">
              <a:srgbClr val="000000"/>
            </a:lnRef>
            <a:fillRef idx="1">
              <a:srgbClr val="000000"/>
            </a:fillRef>
            <a:effectRef idx="2">
              <a:srgbClr val="000000"/>
            </a:effectRef>
            <a:fontRef idx="minor"/>
          </p:style>
          <p:txBody>
            <a:bodyPr spcFirstLastPara="0" vert="horz" wrap="square" lIns="106680" tIns="106680" rIns="106680" bIns="106680" numCol="1" spcCol="1270" anchor="ctr" anchorCtr="0">
              <a:noAutofit/>
            </a:bodyPr>
            <a:lstStyle/>
            <a:p>
              <a:pPr marL="0" lvl="0" indent="0" algn="ctr" defTabSz="1244600">
                <a:lnSpc>
                  <a:spcPct val="90000"/>
                </a:lnSpc>
                <a:spcBef>
                  <a:spcPts val="0"/>
                </a:spcBef>
                <a:spcAft>
                  <a:spcPts val="0"/>
                </a:spcAft>
                <a:buNone/>
                <a:defRPr/>
              </a:pPr>
              <a:r>
                <a:rPr lang="en-US" sz="2800"/>
                <a:t>Mediterranean II (MED II)</a:t>
              </a:r>
              <a:endParaRPr/>
            </a:p>
          </p:txBody>
        </p:sp>
        <p:sp>
          <p:nvSpPr>
            <p:cNvPr id="0" name="" hidden="0"/>
            <p:cNvSpPr/>
            <p:nvPr isPhoto="0" userDrawn="0"/>
          </p:nvSpPr>
          <p:spPr bwMode="auto">
            <a:xfrm>
              <a:off x="11595107" y="1895966"/>
              <a:ext cx="7900245" cy="1074635"/>
            </a:xfrm>
            <a:prstGeom prst="roundRect">
              <a:avLst>
                <a:gd name="adj" fmla="val 10000"/>
              </a:avLst>
            </a:prstGeom>
            <a:gradFill rotWithShape="0">
              <a:gsLst>
                <a:gs pos="0">
                  <a:schemeClr val="dk2">
                    <a:hueOff val="0"/>
                    <a:satOff val="0"/>
                    <a:lumOff val="0"/>
                    <a:alphaOff val="0"/>
                    <a:tint val="100000"/>
                    <a:shade val="100000"/>
                    <a:satMod val="129999"/>
                  </a:schemeClr>
                </a:gs>
                <a:gs pos="100000">
                  <a:schemeClr val="dk2">
                    <a:hueOff val="0"/>
                    <a:satOff val="0"/>
                    <a:lumOff val="0"/>
                    <a:alphaOff val="0"/>
                    <a:tint val="50000"/>
                    <a:shade val="100000"/>
                    <a:satMod val="350000"/>
                  </a:schemeClr>
                </a:gs>
              </a:gsLst>
              <a:lin ang="16200000" scaled="0"/>
            </a:gradFill>
            <a:ln>
              <a:noFill/>
            </a:ln>
            <a:effectLst/>
          </p:spPr>
          <p:style>
            <a:lnRef idx="0">
              <a:srgbClr val="000000"/>
            </a:lnRef>
            <a:fillRef idx="3">
              <a:srgbClr val="000000"/>
            </a:fillRef>
            <a:effectRef idx="3">
              <a:srgbClr val="000000"/>
            </a:effectRef>
            <a:fontRef idx="minor">
              <a:schemeClr val="lt1"/>
            </a:fontRef>
          </p:style>
          <p:txBody>
            <a:bodyPr spcFirstLastPara="0" vert="horz" wrap="square" lIns="53340" tIns="40005" rIns="53340" bIns="40005" numCol="1" spcCol="1270" anchor="ctr" anchorCtr="0">
              <a:noAutofit/>
            </a:bodyPr>
            <a:lstStyle/>
            <a:p>
              <a:pPr marL="0" lvl="0" indent="0" algn="ctr" defTabSz="933450">
                <a:lnSpc>
                  <a:spcPct val="100000"/>
                </a:lnSpc>
                <a:spcBef>
                  <a:spcPts val="0"/>
                </a:spcBef>
                <a:spcAft>
                  <a:spcPts val="0"/>
                </a:spcAft>
                <a:buNone/>
                <a:defRPr/>
              </a:pPr>
              <a:r>
                <a:rPr lang="en-US" sz="2100"/>
                <a:t>“Proposal of Common Rules about the provision of system services - Mediterranean Grid Code chapter”</a:t>
              </a:r>
              <a:endParaRPr/>
            </a:p>
          </p:txBody>
        </p:sp>
        <p:sp>
          <p:nvSpPr>
            <p:cNvPr id="0" name="" hidden="0"/>
            <p:cNvSpPr/>
            <p:nvPr isPhoto="0" userDrawn="0"/>
          </p:nvSpPr>
          <p:spPr bwMode="auto">
            <a:xfrm>
              <a:off x="11595107" y="3135930"/>
              <a:ext cx="7900245" cy="1074635"/>
            </a:xfrm>
            <a:prstGeom prst="roundRect">
              <a:avLst>
                <a:gd name="adj" fmla="val 10000"/>
              </a:avLst>
            </a:prstGeom>
            <a:gradFill rotWithShape="0">
              <a:gsLst>
                <a:gs pos="0">
                  <a:schemeClr val="dk2">
                    <a:hueOff val="0"/>
                    <a:satOff val="0"/>
                    <a:lumOff val="0"/>
                    <a:alphaOff val="0"/>
                    <a:tint val="100000"/>
                    <a:shade val="100000"/>
                    <a:satMod val="129999"/>
                  </a:schemeClr>
                </a:gs>
                <a:gs pos="100000">
                  <a:schemeClr val="dk2">
                    <a:hueOff val="0"/>
                    <a:satOff val="0"/>
                    <a:lumOff val="0"/>
                    <a:alphaOff val="0"/>
                    <a:tint val="50000"/>
                    <a:shade val="100000"/>
                    <a:satMod val="350000"/>
                  </a:schemeClr>
                </a:gs>
              </a:gsLst>
              <a:lin ang="16200000" scaled="0"/>
            </a:gradFill>
            <a:ln>
              <a:noFill/>
            </a:ln>
            <a:effectLst/>
          </p:spPr>
          <p:style>
            <a:lnRef idx="0">
              <a:srgbClr val="000000"/>
            </a:lnRef>
            <a:fillRef idx="3">
              <a:srgbClr val="000000"/>
            </a:fillRef>
            <a:effectRef idx="3">
              <a:srgbClr val="000000"/>
            </a:effectRef>
            <a:fontRef idx="minor">
              <a:schemeClr val="lt1"/>
            </a:fontRef>
          </p:style>
          <p:txBody>
            <a:bodyPr spcFirstLastPara="0" vert="horz" wrap="square" lIns="53340" tIns="40005" rIns="53340" bIns="40005" numCol="1" spcCol="1270" anchor="ctr" anchorCtr="0">
              <a:noAutofit/>
            </a:bodyPr>
            <a:lstStyle/>
            <a:p>
              <a:pPr marL="0" lvl="0" indent="0" algn="ctr" defTabSz="933450">
                <a:lnSpc>
                  <a:spcPct val="100000"/>
                </a:lnSpc>
                <a:spcBef>
                  <a:spcPts val="0"/>
                </a:spcBef>
                <a:spcAft>
                  <a:spcPts val="0"/>
                </a:spcAft>
                <a:buNone/>
                <a:defRPr/>
              </a:pPr>
              <a:r>
                <a:rPr lang="en-US" sz="2100"/>
                <a:t>“Connection Procedure Proposal”</a:t>
              </a:r>
              <a:endParaRPr/>
            </a:p>
          </p:txBody>
        </p:sp>
        <p:sp>
          <p:nvSpPr>
            <p:cNvPr id="0" name="" hidden="0"/>
            <p:cNvSpPr/>
            <p:nvPr isPhoto="0" userDrawn="0"/>
          </p:nvSpPr>
          <p:spPr bwMode="auto">
            <a:xfrm>
              <a:off x="11595107" y="4375894"/>
              <a:ext cx="7900245" cy="1074635"/>
            </a:xfrm>
            <a:prstGeom prst="roundRect">
              <a:avLst>
                <a:gd name="adj" fmla="val 10000"/>
              </a:avLst>
            </a:prstGeom>
            <a:gradFill rotWithShape="0">
              <a:gsLst>
                <a:gs pos="0">
                  <a:schemeClr val="dk2">
                    <a:hueOff val="0"/>
                    <a:satOff val="0"/>
                    <a:lumOff val="0"/>
                    <a:alphaOff val="0"/>
                    <a:tint val="100000"/>
                    <a:shade val="100000"/>
                    <a:satMod val="129999"/>
                  </a:schemeClr>
                </a:gs>
                <a:gs pos="100000">
                  <a:schemeClr val="dk2">
                    <a:hueOff val="0"/>
                    <a:satOff val="0"/>
                    <a:lumOff val="0"/>
                    <a:alphaOff val="0"/>
                    <a:tint val="50000"/>
                    <a:shade val="100000"/>
                    <a:satMod val="350000"/>
                  </a:schemeClr>
                </a:gs>
              </a:gsLst>
              <a:lin ang="16200000" scaled="0"/>
            </a:gradFill>
            <a:ln>
              <a:noFill/>
            </a:ln>
            <a:effectLst/>
          </p:spPr>
          <p:style>
            <a:lnRef idx="0">
              <a:srgbClr val="000000"/>
            </a:lnRef>
            <a:fillRef idx="3">
              <a:srgbClr val="000000"/>
            </a:fillRef>
            <a:effectRef idx="3">
              <a:srgbClr val="000000"/>
            </a:effectRef>
            <a:fontRef idx="minor">
              <a:schemeClr val="lt1"/>
            </a:fontRef>
          </p:style>
          <p:txBody>
            <a:bodyPr spcFirstLastPara="0" vert="horz" wrap="square" lIns="53340" tIns="40005" rIns="53340" bIns="40005" numCol="1" spcCol="1270" anchor="ctr" anchorCtr="0">
              <a:noAutofit/>
            </a:bodyPr>
            <a:lstStyle/>
            <a:p>
              <a:pPr marL="0" lvl="0" indent="0" algn="ctr" defTabSz="933450">
                <a:lnSpc>
                  <a:spcPct val="100000"/>
                </a:lnSpc>
                <a:spcBef>
                  <a:spcPts val="0"/>
                </a:spcBef>
                <a:spcAft>
                  <a:spcPts val="0"/>
                </a:spcAft>
                <a:buNone/>
                <a:defRPr/>
              </a:pPr>
              <a:r>
                <a:rPr lang="en-US" sz="2100"/>
                <a:t>“Candidates for Pilot Projects”</a:t>
              </a:r>
              <a:endParaRPr/>
            </a:p>
          </p:txBody>
        </p:sp>
        <p:sp>
          <p:nvSpPr>
            <p:cNvPr id="0" name="" hidden="0"/>
            <p:cNvSpPr/>
            <p:nvPr isPhoto="0" userDrawn="0"/>
          </p:nvSpPr>
          <p:spPr bwMode="auto">
            <a:xfrm>
              <a:off x="11595107" y="5615857"/>
              <a:ext cx="7900245" cy="1074635"/>
            </a:xfrm>
            <a:prstGeom prst="roundRect">
              <a:avLst>
                <a:gd name="adj" fmla="val 10000"/>
              </a:avLst>
            </a:prstGeom>
            <a:gradFill rotWithShape="0">
              <a:gsLst>
                <a:gs pos="0">
                  <a:schemeClr val="dk2">
                    <a:hueOff val="0"/>
                    <a:satOff val="0"/>
                    <a:lumOff val="0"/>
                    <a:alphaOff val="0"/>
                    <a:tint val="100000"/>
                    <a:shade val="100000"/>
                    <a:satMod val="129999"/>
                  </a:schemeClr>
                </a:gs>
                <a:gs pos="100000">
                  <a:schemeClr val="dk2">
                    <a:hueOff val="0"/>
                    <a:satOff val="0"/>
                    <a:lumOff val="0"/>
                    <a:alphaOff val="0"/>
                    <a:tint val="50000"/>
                    <a:shade val="100000"/>
                    <a:satMod val="350000"/>
                  </a:schemeClr>
                </a:gs>
              </a:gsLst>
              <a:lin ang="16200000" scaled="0"/>
            </a:gradFill>
            <a:ln>
              <a:noFill/>
            </a:ln>
            <a:effectLst/>
          </p:spPr>
          <p:style>
            <a:lnRef idx="0">
              <a:srgbClr val="000000"/>
            </a:lnRef>
            <a:fillRef idx="3">
              <a:srgbClr val="000000"/>
            </a:fillRef>
            <a:effectRef idx="3">
              <a:srgbClr val="000000"/>
            </a:effectRef>
            <a:fontRef idx="minor">
              <a:schemeClr val="lt1"/>
            </a:fontRef>
          </p:style>
          <p:txBody>
            <a:bodyPr spcFirstLastPara="0" vert="horz" wrap="square" lIns="53340" tIns="40005" rIns="53340" bIns="40005" numCol="1" spcCol="1270" anchor="ctr" anchorCtr="0">
              <a:noAutofit/>
            </a:bodyPr>
            <a:lstStyle/>
            <a:p>
              <a:pPr marL="0" lvl="0" indent="0" algn="ctr" defTabSz="933450">
                <a:lnSpc>
                  <a:spcPct val="100000"/>
                </a:lnSpc>
                <a:spcBef>
                  <a:spcPts val="0"/>
                </a:spcBef>
                <a:spcAft>
                  <a:spcPts val="0"/>
                </a:spcAft>
                <a:buNone/>
                <a:defRPr/>
              </a:pPr>
              <a:r>
                <a:rPr lang="en-US" sz="2100"/>
                <a:t>“Proposal of tentative Road Map for a practical implementation of harmonized rules in Pilot Project (s)”</a:t>
              </a:r>
              <a:endParaRPr/>
            </a:p>
          </p:txBody>
        </p:sp>
      </p:gr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162" name="Línea" hidden="0"/>
          <p:cNvSpPr/>
          <p:nvPr isPhoto="0" userDrawn="0"/>
        </p:nvSpPr>
        <p:spPr bwMode="auto">
          <a:xfrm>
            <a:off x="2667000" y="2468880"/>
            <a:ext cx="5849291" cy="0"/>
          </a:xfrm>
          <a:prstGeom prst="line">
            <a:avLst/>
          </a:prstGeom>
          <a:ln w="25400">
            <a:solidFill>
              <a:srgbClr val="797DB0"/>
            </a:solidFill>
            <a:miter lim="400000"/>
          </a:ln>
        </p:spPr>
        <p:txBody>
          <a:bodyPr lIns="50800" tIns="50800" rIns="50800" bIns="50800" anchor="ctr"/>
          <a:lstStyle/>
          <a:p>
            <a:pPr>
              <a:defRPr/>
            </a:pPr>
            <a:endParaRPr/>
          </a:p>
        </p:txBody>
      </p:sp>
      <p:sp>
        <p:nvSpPr>
          <p:cNvPr id="164" name="HERE THE TITLE" hidden="0"/>
          <p:cNvSpPr txBox="1"/>
          <p:nvPr isPhoto="0" userDrawn="0"/>
        </p:nvSpPr>
        <p:spPr bwMode="auto">
          <a:xfrm>
            <a:off x="2159508" y="1086923"/>
            <a:ext cx="20064984" cy="1012970"/>
          </a:xfrm>
          <a:prstGeom prst="rect">
            <a:avLst/>
          </a:prstGeom>
          <a:ln w="12700">
            <a:miter lim="400000"/>
          </a:ln>
        </p:spPr>
        <p:txBody>
          <a:bodyPr wrap="square" lIns="50800" tIns="50800" rIns="50800" bIns="50800">
            <a:spAutoFit/>
          </a:bodyPr>
          <a:lstStyle>
            <a:lvl1pPr algn="l" defTabSz="457200">
              <a:lnSpc>
                <a:spcPct val="150000"/>
              </a:lnSpc>
              <a:defRPr sz="4500" b="1">
                <a:solidFill>
                  <a:srgbClr val="1E2A37"/>
                </a:solidFill>
                <a:latin typeface="Helvetica"/>
                <a:ea typeface="Helvetica"/>
                <a:cs typeface="Helvetica"/>
              </a:defRPr>
            </a:lvl1pPr>
          </a:lstStyle>
          <a:p>
            <a:pPr>
              <a:defRPr/>
            </a:pPr>
            <a:r>
              <a:rPr lang="en-US">
                <a:solidFill>
                  <a:srgbClr val="252671"/>
                </a:solidFill>
              </a:rPr>
              <a:t>Task 2: Survey</a:t>
            </a:r>
            <a:endParaRPr/>
          </a:p>
        </p:txBody>
      </p:sp>
      <p:sp>
        <p:nvSpPr>
          <p:cNvPr id="8" name="TextBox 7" hidden="0"/>
          <p:cNvSpPr txBox="1"/>
          <p:nvPr isPhoto="0" userDrawn="0"/>
        </p:nvSpPr>
        <p:spPr bwMode="auto">
          <a:xfrm>
            <a:off x="10442448" y="12554943"/>
            <a:ext cx="6511389" cy="764312"/>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square" lIns="50800" tIns="50800" rIns="50800" bIns="50800" numCol="1" spcCol="38100" rtlCol="0" anchor="ctr">
            <a:spAutoFit/>
          </a:bodyPr>
          <a:lstStyle/>
          <a:p>
            <a:pPr algn="r">
              <a:lnSpc>
                <a:spcPct val="150000"/>
              </a:lnSpc>
              <a:defRPr/>
            </a:pPr>
            <a:r>
              <a:rPr lang="en-GB" sz="1800" i="1">
                <a:solidFill>
                  <a:srgbClr val="F39324"/>
                </a:solidFill>
              </a:rPr>
              <a:t>Enabling electricity exchanges and trading in the Mediterranean </a:t>
            </a:r>
            <a:endParaRPr/>
          </a:p>
          <a:p>
            <a:pPr algn="r">
              <a:defRPr/>
            </a:pPr>
            <a:r>
              <a:rPr lang="en-GB" sz="1600" b="1" i="1">
                <a:solidFill>
                  <a:srgbClr val="2B2D6D"/>
                </a:solidFill>
                <a:latin typeface="Helvetica"/>
                <a:ea typeface="Calibri"/>
                <a:cs typeface="Calibri"/>
              </a:rPr>
              <a:t>9 February 2022</a:t>
            </a:r>
            <a:endParaRPr lang="en-GB" sz="1600" i="1">
              <a:solidFill>
                <a:srgbClr val="002060"/>
              </a:solidFill>
              <a:latin typeface="Helvetica Neue"/>
              <a:ea typeface="Helvetica Neue"/>
              <a:cs typeface="Helvetica Neue"/>
            </a:endParaRPr>
          </a:p>
        </p:txBody>
      </p:sp>
      <p:sp>
        <p:nvSpPr>
          <p:cNvPr id="6" name="Rectangle 5" descr="Check List" hidden="0"/>
          <p:cNvSpPr/>
          <p:nvPr isPhoto="0" userDrawn="0"/>
        </p:nvSpPr>
        <p:spPr bwMode="auto">
          <a:xfrm>
            <a:off x="9397357" y="4571502"/>
            <a:ext cx="1261294" cy="969556"/>
          </a:xfrm>
          <a:prstGeom prst="rect">
            <a:avLst/>
          </a:prstGeom>
          <a:blipFill>
            <a:blip r:embed="rId2"/>
            <a:stretch/>
          </a:blipFill>
          <a:ln>
            <a:noFill/>
          </a:ln>
        </p:spPr>
        <p:style>
          <a:lnRef idx="2">
            <a:schemeClr val="lt2">
              <a:hueOff val="0"/>
              <a:satOff val="0"/>
              <a:lumOff val="0"/>
              <a:alphaOff val="0"/>
            </a:schemeClr>
          </a:lnRef>
          <a:fillRef idx="1">
            <a:srgbClr val="000000"/>
          </a:fillRef>
          <a:effectRef idx="0">
            <a:schemeClr val="dk2">
              <a:hueOff val="0"/>
              <a:satOff val="0"/>
              <a:lumOff val="0"/>
              <a:alphaOff val="0"/>
            </a:schemeClr>
          </a:effectRef>
          <a:fontRef idx="minor">
            <a:schemeClr val="lt1"/>
          </a:fontRef>
        </p:style>
      </p:sp>
      <p:sp>
        <p:nvSpPr>
          <p:cNvPr id="7" name="Rectangle 6" descr="User Network" hidden="0"/>
          <p:cNvSpPr/>
          <p:nvPr isPhoto="0" userDrawn="0"/>
        </p:nvSpPr>
        <p:spPr bwMode="auto">
          <a:xfrm>
            <a:off x="17200344" y="4571502"/>
            <a:ext cx="1126852" cy="969556"/>
          </a:xfrm>
          <a:prstGeom prst="rect">
            <a:avLst/>
          </a:prstGeom>
          <a:blipFill>
            <a:blip r:embed="rId3"/>
            <a:stretch/>
          </a:blipFill>
          <a:ln>
            <a:noFill/>
          </a:ln>
        </p:spPr>
        <p:style>
          <a:lnRef idx="2">
            <a:srgbClr val="000000"/>
          </a:lnRef>
          <a:fillRef idx="1">
            <a:srgbClr val="000000"/>
          </a:fillRef>
          <a:effectRef idx="0">
            <a:schemeClr val="dk2">
              <a:hueOff val="0"/>
              <a:satOff val="0"/>
              <a:lumOff val="0"/>
              <a:alphaOff val="0"/>
            </a:schemeClr>
          </a:effectRef>
          <a:fontRef idx="minor">
            <a:schemeClr val="lt1"/>
          </a:fontRef>
        </p:style>
      </p:sp>
      <p:sp>
        <p:nvSpPr>
          <p:cNvPr id="9" name="Rectangle 8" hidden="0"/>
          <p:cNvSpPr/>
          <p:nvPr isPhoto="0" userDrawn="0"/>
        </p:nvSpPr>
        <p:spPr bwMode="auto">
          <a:xfrm>
            <a:off x="2829754" y="4601104"/>
            <a:ext cx="4963092" cy="9695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4800" b="1">
                <a:solidFill>
                  <a:srgbClr val="00AAFF"/>
                </a:solidFill>
              </a:rPr>
              <a:t>Goals</a:t>
            </a:r>
            <a:endParaRPr/>
          </a:p>
        </p:txBody>
      </p:sp>
      <p:sp>
        <p:nvSpPr>
          <p:cNvPr id="10" name="Rectangle 9" hidden="0"/>
          <p:cNvSpPr/>
          <p:nvPr isPhoto="0" userDrawn="0"/>
        </p:nvSpPr>
        <p:spPr bwMode="auto">
          <a:xfrm>
            <a:off x="10658650" y="4601104"/>
            <a:ext cx="4262784" cy="9695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4800" b="1">
                <a:solidFill>
                  <a:srgbClr val="00AAFF"/>
                </a:solidFill>
              </a:rPr>
              <a:t>Methodology</a:t>
            </a:r>
            <a:endParaRPr lang="en-GB" sz="4000" b="1">
              <a:solidFill>
                <a:srgbClr val="00AAFF"/>
              </a:solidFill>
            </a:endParaRPr>
          </a:p>
        </p:txBody>
      </p:sp>
      <p:sp>
        <p:nvSpPr>
          <p:cNvPr id="11" name="Rectangle 10" hidden="0"/>
          <p:cNvSpPr/>
          <p:nvPr isPhoto="0" userDrawn="0"/>
        </p:nvSpPr>
        <p:spPr bwMode="auto">
          <a:xfrm>
            <a:off x="17937196" y="4636908"/>
            <a:ext cx="4437704" cy="9695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4800" b="1">
                <a:solidFill>
                  <a:srgbClr val="00AAFF"/>
                </a:solidFill>
              </a:rPr>
              <a:t>In Practice</a:t>
            </a:r>
            <a:endParaRPr/>
          </a:p>
        </p:txBody>
      </p:sp>
      <p:pic>
        <p:nvPicPr>
          <p:cNvPr id="12" name="Graphic 11" descr="Bullseye outline" hidden="0"/>
          <p:cNvPicPr>
            <a:picLocks noChangeAspect="1"/>
          </p:cNvPicPr>
          <p:nvPr isPhoto="0" userDrawn="0"/>
        </p:nvPicPr>
        <p:blipFill>
          <a:blip r:embed="rId4"/>
          <a:stretch/>
        </p:blipFill>
        <p:spPr bwMode="auto">
          <a:xfrm>
            <a:off x="3208934" y="4492854"/>
            <a:ext cx="1126852" cy="1126852"/>
          </a:xfrm>
          <a:prstGeom prst="rect">
            <a:avLst/>
          </a:prstGeom>
        </p:spPr>
      </p:pic>
      <p:sp>
        <p:nvSpPr>
          <p:cNvPr id="13" name="Rectangle 12" hidden="0"/>
          <p:cNvSpPr/>
          <p:nvPr isPhoto="0" userDrawn="0"/>
        </p:nvSpPr>
        <p:spPr bwMode="auto">
          <a:xfrm>
            <a:off x="1947765" y="5844770"/>
            <a:ext cx="5845082" cy="3582032"/>
          </a:xfrm>
          <a:prstGeom prst="rect">
            <a:avLst/>
          </a:prstGeom>
          <a:solidFill>
            <a:srgbClr val="00AAFF"/>
          </a:solidFill>
          <a:ln>
            <a:solidFill>
              <a:srgbClr val="00AA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71500" indent="-571500">
              <a:buFont typeface="Arial"/>
              <a:buChar char="•"/>
              <a:defRPr/>
            </a:pPr>
            <a:r>
              <a:rPr lang="en-US" sz="2800">
                <a:solidFill>
                  <a:schemeClr val="bg1"/>
                </a:solidFill>
              </a:rPr>
              <a:t>Provide a clear picture of the current grid code implementation/ harmonization status (via report of Task 1)</a:t>
            </a:r>
            <a:endParaRPr/>
          </a:p>
          <a:p>
            <a:pPr marL="571500" indent="-571500">
              <a:buFont typeface="Arial"/>
              <a:buChar char="•"/>
              <a:defRPr/>
            </a:pPr>
            <a:r>
              <a:rPr lang="en-US" sz="2800">
                <a:solidFill>
                  <a:schemeClr val="bg1"/>
                </a:solidFill>
              </a:rPr>
              <a:t>Ease the identification of key priority areas, common to all stakeholders</a:t>
            </a:r>
            <a:endParaRPr/>
          </a:p>
        </p:txBody>
      </p:sp>
      <p:sp>
        <p:nvSpPr>
          <p:cNvPr id="14" name="Rectangle 13" hidden="0"/>
          <p:cNvSpPr/>
          <p:nvPr isPhoto="0" userDrawn="0"/>
        </p:nvSpPr>
        <p:spPr bwMode="auto">
          <a:xfrm>
            <a:off x="9379007" y="5844770"/>
            <a:ext cx="5845082" cy="3582032"/>
          </a:xfrm>
          <a:prstGeom prst="rect">
            <a:avLst/>
          </a:prstGeom>
          <a:solidFill>
            <a:srgbClr val="00AAFF"/>
          </a:solidFill>
          <a:ln>
            <a:solidFill>
              <a:srgbClr val="00AA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a:buFont typeface="Arial"/>
              <a:buChar char="•"/>
              <a:defRPr/>
            </a:pPr>
            <a:r>
              <a:rPr lang="en-US" sz="2800">
                <a:solidFill>
                  <a:schemeClr val="bg1"/>
                </a:solidFill>
              </a:rPr>
              <a:t>Inventory of questions based on the work of task 1</a:t>
            </a:r>
            <a:endParaRPr/>
          </a:p>
          <a:p>
            <a:pPr marL="355600" indent="-355600">
              <a:buFont typeface="Arial"/>
              <a:buChar char="•"/>
              <a:defRPr/>
            </a:pPr>
            <a:r>
              <a:rPr lang="en-US" sz="2800">
                <a:solidFill>
                  <a:schemeClr val="bg1"/>
                </a:solidFill>
              </a:rPr>
              <a:t>Draft survey to be discussed and reviewed with Med-TSO</a:t>
            </a:r>
            <a:endParaRPr/>
          </a:p>
          <a:p>
            <a:pPr marL="355600" indent="-355600">
              <a:buFont typeface="Arial"/>
              <a:buChar char="•"/>
              <a:defRPr/>
            </a:pPr>
            <a:r>
              <a:rPr lang="en-US" sz="2800">
                <a:solidFill>
                  <a:schemeClr val="bg1"/>
                </a:solidFill>
              </a:rPr>
              <a:t>Finalize the survey questionnaire</a:t>
            </a:r>
            <a:endParaRPr/>
          </a:p>
          <a:p>
            <a:pPr marL="355600" indent="-355600">
              <a:buFont typeface="Arial"/>
              <a:buChar char="•"/>
              <a:defRPr/>
            </a:pPr>
            <a:r>
              <a:rPr lang="en-US" sz="2800">
                <a:solidFill>
                  <a:schemeClr val="bg1"/>
                </a:solidFill>
              </a:rPr>
              <a:t>Complement survey with interviews of key stakeholders</a:t>
            </a:r>
            <a:endParaRPr/>
          </a:p>
        </p:txBody>
      </p:sp>
      <p:sp>
        <p:nvSpPr>
          <p:cNvPr id="15" name="Rectangle 14" hidden="0"/>
          <p:cNvSpPr/>
          <p:nvPr isPhoto="0" userDrawn="0"/>
        </p:nvSpPr>
        <p:spPr bwMode="auto">
          <a:xfrm>
            <a:off x="16718355" y="5844769"/>
            <a:ext cx="5845082" cy="3582034"/>
          </a:xfrm>
          <a:prstGeom prst="rect">
            <a:avLst/>
          </a:prstGeom>
          <a:solidFill>
            <a:srgbClr val="00AAFF"/>
          </a:solidFill>
          <a:ln>
            <a:solidFill>
              <a:srgbClr val="00AA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a:buFont typeface="Arial"/>
              <a:buChar char="•"/>
              <a:defRPr/>
            </a:pPr>
            <a:r>
              <a:rPr lang="en-US" sz="2800"/>
              <a:t>Survey sent to wider audience (not only TSOs but to all stakeholders)</a:t>
            </a:r>
            <a:endParaRPr/>
          </a:p>
          <a:p>
            <a:pPr marL="355600" indent="-355600">
              <a:buFont typeface="Arial"/>
              <a:buChar char="•"/>
              <a:defRPr/>
            </a:pPr>
            <a:r>
              <a:rPr lang="en-US" sz="2800"/>
              <a:t>Split into categories</a:t>
            </a:r>
            <a:endParaRPr/>
          </a:p>
          <a:p>
            <a:pPr marL="717550" lvl="1" indent="-355600">
              <a:buFont typeface="Arial"/>
              <a:buChar char="•"/>
              <a:defRPr/>
            </a:pPr>
            <a:r>
              <a:rPr lang="en-US" sz="2800"/>
              <a:t>Connections</a:t>
            </a:r>
            <a:endParaRPr/>
          </a:p>
          <a:p>
            <a:pPr marL="717550" lvl="1" indent="-355600">
              <a:buFont typeface="Arial"/>
              <a:buChar char="•"/>
              <a:defRPr/>
            </a:pPr>
            <a:r>
              <a:rPr lang="en-US" sz="2800"/>
              <a:t>Operations</a:t>
            </a:r>
            <a:endParaRPr/>
          </a:p>
          <a:p>
            <a:pPr marL="717550" lvl="1" indent="-355600">
              <a:buFont typeface="Arial"/>
              <a:buChar char="•"/>
              <a:defRPr/>
            </a:pPr>
            <a:r>
              <a:rPr lang="en-US" sz="2800"/>
              <a:t>Market</a:t>
            </a:r>
            <a:endParaRPr/>
          </a:p>
          <a:p>
            <a:pPr marL="717550" lvl="1" indent="-355600">
              <a:buFont typeface="Arial"/>
              <a:buChar char="•"/>
              <a:defRPr/>
            </a:pPr>
            <a:r>
              <a:rPr lang="en-US" sz="2800"/>
              <a:t>Legal/regulatory</a:t>
            </a:r>
            <a:endParaRPr lang="en-GB" sz="2800"/>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162" name="Línea" hidden="0"/>
          <p:cNvSpPr/>
          <p:nvPr isPhoto="0" userDrawn="0"/>
        </p:nvSpPr>
        <p:spPr bwMode="auto">
          <a:xfrm>
            <a:off x="2667000" y="2468880"/>
            <a:ext cx="5849291" cy="0"/>
          </a:xfrm>
          <a:prstGeom prst="line">
            <a:avLst/>
          </a:prstGeom>
          <a:ln w="25400">
            <a:solidFill>
              <a:srgbClr val="797DB0"/>
            </a:solidFill>
            <a:miter lim="400000"/>
          </a:ln>
        </p:spPr>
        <p:txBody>
          <a:bodyPr lIns="50800" tIns="50800" rIns="50800" bIns="50800" anchor="ctr"/>
          <a:lstStyle/>
          <a:p>
            <a:pPr>
              <a:defRPr/>
            </a:pPr>
            <a:endParaRPr/>
          </a:p>
        </p:txBody>
      </p:sp>
      <p:sp>
        <p:nvSpPr>
          <p:cNvPr id="164" name="HERE THE TITLE" hidden="0"/>
          <p:cNvSpPr txBox="1"/>
          <p:nvPr isPhoto="0" userDrawn="0"/>
        </p:nvSpPr>
        <p:spPr bwMode="auto">
          <a:xfrm>
            <a:off x="2159508" y="1086923"/>
            <a:ext cx="20064984" cy="1012970"/>
          </a:xfrm>
          <a:prstGeom prst="rect">
            <a:avLst/>
          </a:prstGeom>
          <a:ln w="12700">
            <a:miter lim="400000"/>
          </a:ln>
        </p:spPr>
        <p:txBody>
          <a:bodyPr wrap="square" lIns="50800" tIns="50800" rIns="50800" bIns="50800">
            <a:spAutoFit/>
          </a:bodyPr>
          <a:lstStyle>
            <a:lvl1pPr algn="l" defTabSz="457200">
              <a:lnSpc>
                <a:spcPct val="150000"/>
              </a:lnSpc>
              <a:defRPr sz="4500" b="1">
                <a:solidFill>
                  <a:srgbClr val="1E2A37"/>
                </a:solidFill>
                <a:latin typeface="Helvetica"/>
                <a:ea typeface="Helvetica"/>
                <a:cs typeface="Helvetica"/>
              </a:defRPr>
            </a:lvl1pPr>
          </a:lstStyle>
          <a:p>
            <a:pPr>
              <a:defRPr/>
            </a:pPr>
            <a:r>
              <a:rPr lang="en-US">
                <a:solidFill>
                  <a:srgbClr val="252671"/>
                </a:solidFill>
              </a:rPr>
              <a:t>Task 3: Diagnosis Survey report</a:t>
            </a:r>
            <a:endParaRPr/>
          </a:p>
        </p:txBody>
      </p:sp>
      <p:sp>
        <p:nvSpPr>
          <p:cNvPr id="8" name="TextBox 7" hidden="0"/>
          <p:cNvSpPr txBox="1"/>
          <p:nvPr isPhoto="0" userDrawn="0"/>
        </p:nvSpPr>
        <p:spPr bwMode="auto">
          <a:xfrm>
            <a:off x="10442448" y="12554943"/>
            <a:ext cx="6511389" cy="764312"/>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square" lIns="50800" tIns="50800" rIns="50800" bIns="50800" numCol="1" spcCol="38100" rtlCol="0" anchor="ctr">
            <a:spAutoFit/>
          </a:bodyPr>
          <a:lstStyle/>
          <a:p>
            <a:pPr algn="r">
              <a:lnSpc>
                <a:spcPct val="150000"/>
              </a:lnSpc>
              <a:defRPr/>
            </a:pPr>
            <a:r>
              <a:rPr lang="en-GB" sz="1800" i="1">
                <a:solidFill>
                  <a:srgbClr val="F39324"/>
                </a:solidFill>
              </a:rPr>
              <a:t>Enabling electricity exchanges and trading in the Mediterranean </a:t>
            </a:r>
            <a:endParaRPr/>
          </a:p>
          <a:p>
            <a:pPr algn="r">
              <a:defRPr/>
            </a:pPr>
            <a:r>
              <a:rPr lang="en-GB" sz="1600" b="1" i="1">
                <a:solidFill>
                  <a:srgbClr val="2B2D6D"/>
                </a:solidFill>
                <a:latin typeface="Helvetica"/>
                <a:ea typeface="Calibri"/>
                <a:cs typeface="Calibri"/>
              </a:rPr>
              <a:t>9 February 2022</a:t>
            </a:r>
            <a:endParaRPr lang="en-GB" sz="1600" i="1">
              <a:solidFill>
                <a:srgbClr val="002060"/>
              </a:solidFill>
              <a:latin typeface="Helvetica Neue"/>
              <a:ea typeface="Helvetica Neue"/>
              <a:cs typeface="Helvetica Neue"/>
            </a:endParaRPr>
          </a:p>
        </p:txBody>
      </p:sp>
      <p:sp>
        <p:nvSpPr>
          <p:cNvPr id="16" name="Rectangle 15" descr="Check List" hidden="0"/>
          <p:cNvSpPr/>
          <p:nvPr isPhoto="0" userDrawn="0"/>
        </p:nvSpPr>
        <p:spPr bwMode="auto">
          <a:xfrm>
            <a:off x="9397357" y="4571502"/>
            <a:ext cx="1261294" cy="969556"/>
          </a:xfrm>
          <a:prstGeom prst="rect">
            <a:avLst/>
          </a:prstGeom>
          <a:blipFill>
            <a:blip r:embed="rId2"/>
            <a:stretch/>
          </a:blipFill>
          <a:ln>
            <a:noFill/>
          </a:ln>
        </p:spPr>
        <p:style>
          <a:lnRef idx="2">
            <a:schemeClr val="lt2">
              <a:hueOff val="0"/>
              <a:satOff val="0"/>
              <a:lumOff val="0"/>
              <a:alphaOff val="0"/>
            </a:schemeClr>
          </a:lnRef>
          <a:fillRef idx="1">
            <a:srgbClr val="000000"/>
          </a:fillRef>
          <a:effectRef idx="0">
            <a:schemeClr val="dk2">
              <a:hueOff val="0"/>
              <a:satOff val="0"/>
              <a:lumOff val="0"/>
              <a:alphaOff val="0"/>
            </a:schemeClr>
          </a:effectRef>
          <a:fontRef idx="minor">
            <a:schemeClr val="lt1"/>
          </a:fontRef>
        </p:style>
      </p:sp>
      <p:sp>
        <p:nvSpPr>
          <p:cNvPr id="17" name="Rectangle 16" descr="User Network" hidden="0"/>
          <p:cNvSpPr/>
          <p:nvPr isPhoto="0" userDrawn="0"/>
        </p:nvSpPr>
        <p:spPr bwMode="auto">
          <a:xfrm>
            <a:off x="17200344" y="4571502"/>
            <a:ext cx="1126852" cy="969556"/>
          </a:xfrm>
          <a:prstGeom prst="rect">
            <a:avLst/>
          </a:prstGeom>
          <a:blipFill>
            <a:blip r:embed="rId3"/>
            <a:stretch/>
          </a:blipFill>
          <a:ln>
            <a:noFill/>
          </a:ln>
        </p:spPr>
        <p:style>
          <a:lnRef idx="2">
            <a:srgbClr val="000000"/>
          </a:lnRef>
          <a:fillRef idx="1">
            <a:srgbClr val="000000"/>
          </a:fillRef>
          <a:effectRef idx="0">
            <a:schemeClr val="dk2">
              <a:hueOff val="0"/>
              <a:satOff val="0"/>
              <a:lumOff val="0"/>
              <a:alphaOff val="0"/>
            </a:schemeClr>
          </a:effectRef>
          <a:fontRef idx="minor">
            <a:schemeClr val="lt1"/>
          </a:fontRef>
        </p:style>
      </p:sp>
      <p:sp>
        <p:nvSpPr>
          <p:cNvPr id="18" name="Rectangle 17" hidden="0"/>
          <p:cNvSpPr/>
          <p:nvPr isPhoto="0" userDrawn="0"/>
        </p:nvSpPr>
        <p:spPr bwMode="auto">
          <a:xfrm>
            <a:off x="2829754" y="4601104"/>
            <a:ext cx="4963092" cy="9695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4800" b="1">
                <a:solidFill>
                  <a:srgbClr val="00AAFF"/>
                </a:solidFill>
              </a:rPr>
              <a:t>Goals</a:t>
            </a:r>
            <a:endParaRPr/>
          </a:p>
        </p:txBody>
      </p:sp>
      <p:sp>
        <p:nvSpPr>
          <p:cNvPr id="19" name="Rectangle 18" hidden="0"/>
          <p:cNvSpPr/>
          <p:nvPr isPhoto="0" userDrawn="0"/>
        </p:nvSpPr>
        <p:spPr bwMode="auto">
          <a:xfrm>
            <a:off x="10658650" y="4601104"/>
            <a:ext cx="4262784" cy="9695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4800" b="1">
                <a:solidFill>
                  <a:srgbClr val="00AAFF"/>
                </a:solidFill>
              </a:rPr>
              <a:t>Methodology</a:t>
            </a:r>
            <a:endParaRPr lang="en-GB" sz="4000" b="1">
              <a:solidFill>
                <a:srgbClr val="00AAFF"/>
              </a:solidFill>
            </a:endParaRPr>
          </a:p>
        </p:txBody>
      </p:sp>
      <p:sp>
        <p:nvSpPr>
          <p:cNvPr id="20" name="Rectangle 19" hidden="0"/>
          <p:cNvSpPr/>
          <p:nvPr isPhoto="0" userDrawn="0"/>
        </p:nvSpPr>
        <p:spPr bwMode="auto">
          <a:xfrm>
            <a:off x="17937196" y="4636908"/>
            <a:ext cx="4437704" cy="9695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4800" b="1">
                <a:solidFill>
                  <a:srgbClr val="00AAFF"/>
                </a:solidFill>
              </a:rPr>
              <a:t>In Practice</a:t>
            </a:r>
            <a:endParaRPr/>
          </a:p>
        </p:txBody>
      </p:sp>
      <p:pic>
        <p:nvPicPr>
          <p:cNvPr id="21" name="Graphic 20" descr="Bullseye outline" hidden="0"/>
          <p:cNvPicPr>
            <a:picLocks noChangeAspect="1"/>
          </p:cNvPicPr>
          <p:nvPr isPhoto="0" userDrawn="0"/>
        </p:nvPicPr>
        <p:blipFill>
          <a:blip r:embed="rId4"/>
          <a:stretch/>
        </p:blipFill>
        <p:spPr bwMode="auto">
          <a:xfrm>
            <a:off x="3208934" y="4492854"/>
            <a:ext cx="1126852" cy="1126852"/>
          </a:xfrm>
          <a:prstGeom prst="rect">
            <a:avLst/>
          </a:prstGeom>
        </p:spPr>
      </p:pic>
      <p:sp>
        <p:nvSpPr>
          <p:cNvPr id="22" name="Rectangle 21" hidden="0"/>
          <p:cNvSpPr/>
          <p:nvPr isPhoto="0" userDrawn="0"/>
        </p:nvSpPr>
        <p:spPr bwMode="auto">
          <a:xfrm>
            <a:off x="1947765" y="5844770"/>
            <a:ext cx="5845082" cy="3582032"/>
          </a:xfrm>
          <a:prstGeom prst="rect">
            <a:avLst/>
          </a:prstGeom>
          <a:solidFill>
            <a:srgbClr val="00AAFF"/>
          </a:solidFill>
          <a:ln>
            <a:solidFill>
              <a:srgbClr val="00AA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71500" indent="-571500">
              <a:buFont typeface="Arial"/>
              <a:buChar char="•"/>
              <a:defRPr/>
            </a:pPr>
            <a:r>
              <a:rPr lang="en-GB" sz="2800">
                <a:solidFill>
                  <a:schemeClr val="bg1"/>
                </a:solidFill>
              </a:rPr>
              <a:t>Outline the outcome of the survey (and interviews) and the key priority areas</a:t>
            </a:r>
            <a:endParaRPr/>
          </a:p>
        </p:txBody>
      </p:sp>
      <p:sp>
        <p:nvSpPr>
          <p:cNvPr id="23" name="Rectangle 22" hidden="0"/>
          <p:cNvSpPr/>
          <p:nvPr isPhoto="0" userDrawn="0"/>
        </p:nvSpPr>
        <p:spPr bwMode="auto">
          <a:xfrm>
            <a:off x="9379007" y="5844770"/>
            <a:ext cx="5845082" cy="3582032"/>
          </a:xfrm>
          <a:prstGeom prst="rect">
            <a:avLst/>
          </a:prstGeom>
          <a:solidFill>
            <a:srgbClr val="00AAFF"/>
          </a:solidFill>
          <a:ln>
            <a:solidFill>
              <a:srgbClr val="00AA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a:buFont typeface="Arial"/>
              <a:buChar char="•"/>
              <a:defRPr/>
            </a:pPr>
            <a:r>
              <a:rPr lang="en-GB" sz="2800">
                <a:solidFill>
                  <a:schemeClr val="bg1"/>
                </a:solidFill>
              </a:rPr>
              <a:t>Compile survey responses and interviews</a:t>
            </a:r>
            <a:endParaRPr/>
          </a:p>
          <a:p>
            <a:pPr marL="355600" indent="-355600">
              <a:buFont typeface="Arial"/>
              <a:buChar char="•"/>
              <a:defRPr/>
            </a:pPr>
            <a:r>
              <a:rPr lang="en-GB" sz="2800">
                <a:solidFill>
                  <a:schemeClr val="bg1"/>
                </a:solidFill>
              </a:rPr>
              <a:t>Present the main outcomes to </a:t>
            </a:r>
            <a:r>
              <a:rPr lang="en-GB" sz="2800">
                <a:solidFill>
                  <a:schemeClr val="bg1"/>
                </a:solidFill>
              </a:rPr>
              <a:t>MedTSO</a:t>
            </a:r>
            <a:endParaRPr lang="en-GB" sz="2800">
              <a:solidFill>
                <a:schemeClr val="bg1"/>
              </a:solidFill>
            </a:endParaRPr>
          </a:p>
          <a:p>
            <a:pPr marL="355600" indent="-355600">
              <a:buFont typeface="Arial"/>
              <a:buChar char="•"/>
              <a:defRPr/>
            </a:pPr>
            <a:r>
              <a:rPr lang="en-GB" sz="2800">
                <a:solidFill>
                  <a:schemeClr val="bg1"/>
                </a:solidFill>
              </a:rPr>
              <a:t>Submit the report</a:t>
            </a:r>
            <a:endParaRPr/>
          </a:p>
        </p:txBody>
      </p:sp>
      <p:sp>
        <p:nvSpPr>
          <p:cNvPr id="24" name="Rectangle 23" hidden="0"/>
          <p:cNvSpPr/>
          <p:nvPr isPhoto="0" userDrawn="0"/>
        </p:nvSpPr>
        <p:spPr bwMode="auto">
          <a:xfrm>
            <a:off x="16718355" y="5844769"/>
            <a:ext cx="5845082" cy="3582034"/>
          </a:xfrm>
          <a:prstGeom prst="rect">
            <a:avLst/>
          </a:prstGeom>
          <a:solidFill>
            <a:srgbClr val="00AAFF"/>
          </a:solidFill>
          <a:ln>
            <a:solidFill>
              <a:srgbClr val="00AA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a:buFont typeface="Arial"/>
              <a:buChar char="•"/>
              <a:defRPr/>
            </a:pPr>
            <a:r>
              <a:rPr lang="en-GB" sz="2800"/>
              <a:t>Analyse of questionnaire answers</a:t>
            </a:r>
            <a:endParaRPr/>
          </a:p>
          <a:p>
            <a:pPr marL="355600" indent="-355600">
              <a:buFont typeface="Arial"/>
              <a:buChar char="•"/>
              <a:defRPr/>
            </a:pPr>
            <a:r>
              <a:rPr lang="en-GB" sz="2800"/>
              <a:t>Dedicated virtual meetings with stakeholders/associations (e.g. on-request from stakeholders or follow-up of answers for clarification)</a:t>
            </a:r>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162" name="Línea" hidden="0"/>
          <p:cNvSpPr/>
          <p:nvPr isPhoto="0" userDrawn="0"/>
        </p:nvSpPr>
        <p:spPr bwMode="auto">
          <a:xfrm>
            <a:off x="2667000" y="2468880"/>
            <a:ext cx="5849291" cy="0"/>
          </a:xfrm>
          <a:prstGeom prst="line">
            <a:avLst/>
          </a:prstGeom>
          <a:ln w="25400">
            <a:solidFill>
              <a:srgbClr val="797DB0"/>
            </a:solidFill>
            <a:miter lim="400000"/>
          </a:ln>
        </p:spPr>
        <p:txBody>
          <a:bodyPr lIns="50800" tIns="50800" rIns="50800" bIns="50800" anchor="ctr"/>
          <a:lstStyle/>
          <a:p>
            <a:pPr>
              <a:defRPr/>
            </a:pPr>
            <a:endParaRPr/>
          </a:p>
        </p:txBody>
      </p:sp>
      <p:sp>
        <p:nvSpPr>
          <p:cNvPr id="164" name="HERE THE TITLE" hidden="0"/>
          <p:cNvSpPr txBox="1"/>
          <p:nvPr isPhoto="0" userDrawn="0"/>
        </p:nvSpPr>
        <p:spPr bwMode="auto">
          <a:xfrm>
            <a:off x="2159508" y="1086923"/>
            <a:ext cx="20064984" cy="1012970"/>
          </a:xfrm>
          <a:prstGeom prst="rect">
            <a:avLst/>
          </a:prstGeom>
          <a:ln w="12700">
            <a:miter lim="400000"/>
          </a:ln>
        </p:spPr>
        <p:txBody>
          <a:bodyPr wrap="square" lIns="50800" tIns="50800" rIns="50800" bIns="50800">
            <a:spAutoFit/>
          </a:bodyPr>
          <a:lstStyle>
            <a:lvl1pPr algn="l" defTabSz="457200">
              <a:lnSpc>
                <a:spcPct val="150000"/>
              </a:lnSpc>
              <a:defRPr sz="4500" b="1">
                <a:solidFill>
                  <a:srgbClr val="1E2A37"/>
                </a:solidFill>
                <a:latin typeface="Helvetica"/>
                <a:ea typeface="Helvetica"/>
                <a:cs typeface="Helvetica"/>
              </a:defRPr>
            </a:lvl1pPr>
          </a:lstStyle>
          <a:p>
            <a:pPr>
              <a:defRPr/>
            </a:pPr>
            <a:r>
              <a:rPr lang="en-US">
                <a:solidFill>
                  <a:srgbClr val="252671"/>
                </a:solidFill>
              </a:rPr>
              <a:t>Task 4: Proposal of a Mediterranean Grid Code Guideline</a:t>
            </a:r>
            <a:endParaRPr/>
          </a:p>
        </p:txBody>
      </p:sp>
      <p:sp>
        <p:nvSpPr>
          <p:cNvPr id="8" name="TextBox 7" hidden="0"/>
          <p:cNvSpPr txBox="1"/>
          <p:nvPr isPhoto="0" userDrawn="0"/>
        </p:nvSpPr>
        <p:spPr bwMode="auto">
          <a:xfrm>
            <a:off x="10442448" y="12554943"/>
            <a:ext cx="6511389" cy="764312"/>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square" lIns="50800" tIns="50800" rIns="50800" bIns="50800" numCol="1" spcCol="38100" rtlCol="0" anchor="ctr">
            <a:spAutoFit/>
          </a:bodyPr>
          <a:lstStyle/>
          <a:p>
            <a:pPr algn="r">
              <a:lnSpc>
                <a:spcPct val="150000"/>
              </a:lnSpc>
              <a:defRPr/>
            </a:pPr>
            <a:r>
              <a:rPr lang="en-GB" sz="1800" i="1">
                <a:solidFill>
                  <a:srgbClr val="F39324"/>
                </a:solidFill>
              </a:rPr>
              <a:t>Enabling electricity exchanges and trading in the Mediterranean </a:t>
            </a:r>
            <a:endParaRPr/>
          </a:p>
          <a:p>
            <a:pPr algn="r">
              <a:defRPr/>
            </a:pPr>
            <a:r>
              <a:rPr lang="en-GB" sz="1600" b="1" i="1">
                <a:solidFill>
                  <a:srgbClr val="2B2D6D"/>
                </a:solidFill>
                <a:latin typeface="Helvetica"/>
                <a:ea typeface="Calibri"/>
                <a:cs typeface="Calibri"/>
              </a:rPr>
              <a:t>9 February 2022</a:t>
            </a:r>
            <a:endParaRPr lang="en-GB" sz="1600" i="1">
              <a:solidFill>
                <a:srgbClr val="002060"/>
              </a:solidFill>
              <a:latin typeface="Helvetica Neue"/>
              <a:ea typeface="Helvetica Neue"/>
              <a:cs typeface="Helvetica Neue"/>
            </a:endParaRPr>
          </a:p>
        </p:txBody>
      </p:sp>
      <p:sp>
        <p:nvSpPr>
          <p:cNvPr id="14" name="Rectangle 13" descr="Check List" hidden="0"/>
          <p:cNvSpPr/>
          <p:nvPr isPhoto="0" userDrawn="0"/>
        </p:nvSpPr>
        <p:spPr bwMode="auto">
          <a:xfrm>
            <a:off x="9397357" y="3582458"/>
            <a:ext cx="1261294" cy="969556"/>
          </a:xfrm>
          <a:prstGeom prst="rect">
            <a:avLst/>
          </a:prstGeom>
          <a:blipFill>
            <a:blip r:embed="rId2"/>
            <a:stretch/>
          </a:blipFill>
          <a:ln>
            <a:noFill/>
          </a:ln>
        </p:spPr>
        <p:style>
          <a:lnRef idx="2">
            <a:schemeClr val="lt2">
              <a:hueOff val="0"/>
              <a:satOff val="0"/>
              <a:lumOff val="0"/>
              <a:alphaOff val="0"/>
            </a:schemeClr>
          </a:lnRef>
          <a:fillRef idx="1">
            <a:srgbClr val="000000"/>
          </a:fillRef>
          <a:effectRef idx="0">
            <a:schemeClr val="dk2">
              <a:hueOff val="0"/>
              <a:satOff val="0"/>
              <a:lumOff val="0"/>
              <a:alphaOff val="0"/>
            </a:schemeClr>
          </a:effectRef>
          <a:fontRef idx="minor">
            <a:schemeClr val="lt1"/>
          </a:fontRef>
        </p:style>
      </p:sp>
      <p:sp>
        <p:nvSpPr>
          <p:cNvPr id="15" name="Rectangle 14" descr="User Network" hidden="0"/>
          <p:cNvSpPr/>
          <p:nvPr isPhoto="0" userDrawn="0"/>
        </p:nvSpPr>
        <p:spPr bwMode="auto">
          <a:xfrm>
            <a:off x="17200344" y="3582458"/>
            <a:ext cx="1126852" cy="969556"/>
          </a:xfrm>
          <a:prstGeom prst="rect">
            <a:avLst/>
          </a:prstGeom>
          <a:blipFill>
            <a:blip r:embed="rId3"/>
            <a:stretch/>
          </a:blipFill>
          <a:ln>
            <a:noFill/>
          </a:ln>
        </p:spPr>
        <p:style>
          <a:lnRef idx="2">
            <a:srgbClr val="000000"/>
          </a:lnRef>
          <a:fillRef idx="1">
            <a:srgbClr val="000000"/>
          </a:fillRef>
          <a:effectRef idx="0">
            <a:schemeClr val="dk2">
              <a:hueOff val="0"/>
              <a:satOff val="0"/>
              <a:lumOff val="0"/>
              <a:alphaOff val="0"/>
            </a:schemeClr>
          </a:effectRef>
          <a:fontRef idx="minor">
            <a:schemeClr val="lt1"/>
          </a:fontRef>
        </p:style>
      </p:sp>
      <p:sp>
        <p:nvSpPr>
          <p:cNvPr id="25" name="Rectangle 24" hidden="0"/>
          <p:cNvSpPr/>
          <p:nvPr isPhoto="0" userDrawn="0"/>
        </p:nvSpPr>
        <p:spPr bwMode="auto">
          <a:xfrm>
            <a:off x="2829754" y="3612060"/>
            <a:ext cx="4963092" cy="9695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4800" b="1">
                <a:solidFill>
                  <a:srgbClr val="00AAFF"/>
                </a:solidFill>
              </a:rPr>
              <a:t>Goals</a:t>
            </a:r>
            <a:endParaRPr/>
          </a:p>
        </p:txBody>
      </p:sp>
      <p:sp>
        <p:nvSpPr>
          <p:cNvPr id="26" name="Rectangle 25" hidden="0"/>
          <p:cNvSpPr/>
          <p:nvPr isPhoto="0" userDrawn="0"/>
        </p:nvSpPr>
        <p:spPr bwMode="auto">
          <a:xfrm>
            <a:off x="10658650" y="3612060"/>
            <a:ext cx="4262784" cy="9695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4800" b="1">
                <a:solidFill>
                  <a:srgbClr val="00AAFF"/>
                </a:solidFill>
              </a:rPr>
              <a:t>Methodology</a:t>
            </a:r>
            <a:endParaRPr lang="en-GB" sz="4000" b="1">
              <a:solidFill>
                <a:srgbClr val="00AAFF"/>
              </a:solidFill>
            </a:endParaRPr>
          </a:p>
        </p:txBody>
      </p:sp>
      <p:sp>
        <p:nvSpPr>
          <p:cNvPr id="27" name="Rectangle 26" hidden="0"/>
          <p:cNvSpPr/>
          <p:nvPr isPhoto="0" userDrawn="0"/>
        </p:nvSpPr>
        <p:spPr bwMode="auto">
          <a:xfrm>
            <a:off x="17937196" y="3647864"/>
            <a:ext cx="4437704" cy="9695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4800" b="1">
                <a:solidFill>
                  <a:srgbClr val="00AAFF"/>
                </a:solidFill>
              </a:rPr>
              <a:t>In Practice</a:t>
            </a:r>
            <a:endParaRPr/>
          </a:p>
        </p:txBody>
      </p:sp>
      <p:pic>
        <p:nvPicPr>
          <p:cNvPr id="28" name="Graphic 27" descr="Bullseye outline" hidden="0"/>
          <p:cNvPicPr>
            <a:picLocks noChangeAspect="1"/>
          </p:cNvPicPr>
          <p:nvPr isPhoto="0" userDrawn="0"/>
        </p:nvPicPr>
        <p:blipFill>
          <a:blip r:embed="rId4"/>
          <a:stretch/>
        </p:blipFill>
        <p:spPr bwMode="auto">
          <a:xfrm>
            <a:off x="3208934" y="3503810"/>
            <a:ext cx="1126852" cy="1126852"/>
          </a:xfrm>
          <a:prstGeom prst="rect">
            <a:avLst/>
          </a:prstGeom>
        </p:spPr>
      </p:pic>
      <p:sp>
        <p:nvSpPr>
          <p:cNvPr id="29" name="Rectangle 28" hidden="0"/>
          <p:cNvSpPr/>
          <p:nvPr isPhoto="0" userDrawn="0"/>
        </p:nvSpPr>
        <p:spPr bwMode="auto">
          <a:xfrm>
            <a:off x="1947765" y="4855725"/>
            <a:ext cx="5845082" cy="4027018"/>
          </a:xfrm>
          <a:prstGeom prst="rect">
            <a:avLst/>
          </a:prstGeom>
          <a:solidFill>
            <a:srgbClr val="00AAFF"/>
          </a:solidFill>
          <a:ln>
            <a:solidFill>
              <a:srgbClr val="00AA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71500" indent="-571500">
              <a:buFont typeface="Arial"/>
              <a:buChar char="•"/>
              <a:defRPr/>
            </a:pPr>
            <a:r>
              <a:rPr lang="en-GB">
                <a:solidFill>
                  <a:schemeClr val="bg1"/>
                </a:solidFill>
              </a:rPr>
              <a:t>Guideline proposal</a:t>
            </a:r>
            <a:endParaRPr/>
          </a:p>
          <a:p>
            <a:pPr marL="571500" indent="-571500">
              <a:buFont typeface="Arial"/>
              <a:buChar char="•"/>
              <a:defRPr/>
            </a:pPr>
            <a:r>
              <a:rPr lang="en-GB">
                <a:solidFill>
                  <a:schemeClr val="bg1"/>
                </a:solidFill>
              </a:rPr>
              <a:t>Identification of the main hurdles for the practical implementation of the guideline</a:t>
            </a:r>
            <a:endParaRPr/>
          </a:p>
          <a:p>
            <a:pPr marL="571500" indent="-571500">
              <a:buFont typeface="Arial"/>
              <a:buChar char="•"/>
              <a:defRPr/>
            </a:pPr>
            <a:r>
              <a:rPr lang="en-GB">
                <a:solidFill>
                  <a:schemeClr val="bg1"/>
                </a:solidFill>
              </a:rPr>
              <a:t>Roadmap for implementation (pragmatic step by step implementation approach)</a:t>
            </a:r>
            <a:endParaRPr/>
          </a:p>
        </p:txBody>
      </p:sp>
      <p:sp>
        <p:nvSpPr>
          <p:cNvPr id="30" name="Rectangle 29" hidden="0"/>
          <p:cNvSpPr/>
          <p:nvPr isPhoto="0" userDrawn="0"/>
        </p:nvSpPr>
        <p:spPr bwMode="auto">
          <a:xfrm>
            <a:off x="9379007" y="4855728"/>
            <a:ext cx="5845082" cy="6266364"/>
          </a:xfrm>
          <a:prstGeom prst="rect">
            <a:avLst/>
          </a:prstGeom>
          <a:solidFill>
            <a:srgbClr val="00AAFF"/>
          </a:solidFill>
          <a:ln>
            <a:solidFill>
              <a:srgbClr val="00AA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a:buFont typeface="Arial"/>
              <a:buChar char="•"/>
              <a:defRPr/>
            </a:pPr>
            <a:r>
              <a:rPr lang="en-GB" sz="2200">
                <a:solidFill>
                  <a:schemeClr val="bg1"/>
                </a:solidFill>
              </a:rPr>
              <a:t>Propose a semantic structure for the grid code guidelines, indicating relevant chapters (outline without determination of parameters), </a:t>
            </a:r>
            <a:endParaRPr/>
          </a:p>
          <a:p>
            <a:pPr marL="708026" lvl="1" indent="-355600">
              <a:buFont typeface="Arial"/>
              <a:buChar char="•"/>
              <a:defRPr/>
            </a:pPr>
            <a:r>
              <a:rPr lang="en-GB" sz="2200">
                <a:solidFill>
                  <a:schemeClr val="bg1"/>
                </a:solidFill>
              </a:rPr>
              <a:t>considering the outcome of the analysis in Task 1 (previous work), and survey diagnosis and feedback on key priority topics</a:t>
            </a:r>
            <a:endParaRPr/>
          </a:p>
          <a:p>
            <a:pPr marL="355600" indent="-355600">
              <a:buFont typeface="Arial"/>
              <a:buChar char="•"/>
              <a:defRPr/>
            </a:pPr>
            <a:r>
              <a:rPr lang="en-GB" sz="2200">
                <a:solidFill>
                  <a:schemeClr val="bg1"/>
                </a:solidFill>
              </a:rPr>
              <a:t>Propose a roadmap towards implementation, putting priorities on various parts and aspects of the Mediterranean Grid Code Guidelines (e.g. </a:t>
            </a:r>
            <a:r>
              <a:rPr lang="en-GB" sz="2200">
                <a:solidFill>
                  <a:schemeClr val="bg1"/>
                </a:solidFill>
              </a:rPr>
              <a:t>RfG</a:t>
            </a:r>
            <a:r>
              <a:rPr lang="en-GB" sz="2200">
                <a:solidFill>
                  <a:schemeClr val="bg1"/>
                </a:solidFill>
              </a:rPr>
              <a:t> and DCC could be set as top priority).</a:t>
            </a:r>
            <a:endParaRPr/>
          </a:p>
          <a:p>
            <a:pPr marL="355600" indent="-355600">
              <a:buFont typeface="Arial"/>
              <a:buChar char="•"/>
              <a:defRPr/>
            </a:pPr>
            <a:r>
              <a:rPr lang="en-GB" sz="2200">
                <a:solidFill>
                  <a:schemeClr val="bg1"/>
                </a:solidFill>
              </a:rPr>
              <a:t>Advise Med-TSO on other relevant aspects (e.g. if for certain topics, other initiatives are ongoing, the priority might change).</a:t>
            </a:r>
            <a:endParaRPr/>
          </a:p>
        </p:txBody>
      </p:sp>
      <p:sp>
        <p:nvSpPr>
          <p:cNvPr id="31" name="Rectangle 30" hidden="0"/>
          <p:cNvSpPr/>
          <p:nvPr isPhoto="0" userDrawn="0"/>
        </p:nvSpPr>
        <p:spPr bwMode="auto">
          <a:xfrm>
            <a:off x="16718355" y="4855725"/>
            <a:ext cx="5845082" cy="4027018"/>
          </a:xfrm>
          <a:prstGeom prst="rect">
            <a:avLst/>
          </a:prstGeom>
          <a:solidFill>
            <a:srgbClr val="00AAFF"/>
          </a:solidFill>
          <a:ln>
            <a:solidFill>
              <a:srgbClr val="00AA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a:buFont typeface="Arial"/>
              <a:buChar char="•"/>
              <a:defRPr/>
            </a:pPr>
            <a:r>
              <a:rPr lang="en-GB"/>
              <a:t>Each chapter in the outline of the guideline makes reference to pre-existing regulation, priority, level of harmonization and potential barrier.</a:t>
            </a:r>
            <a:endParaRPr/>
          </a:p>
          <a:p>
            <a:pPr marL="355600" indent="-355600">
              <a:buFont typeface="Arial"/>
              <a:buChar char="•"/>
              <a:defRPr/>
            </a:pPr>
            <a:r>
              <a:rPr lang="en-GB"/>
              <a:t>Possible barriers for implementation will be highlighted. </a:t>
            </a:r>
            <a:endParaRPr/>
          </a:p>
          <a:p>
            <a:pPr marL="355600" indent="-355600">
              <a:buFont typeface="Arial"/>
              <a:buChar char="•"/>
              <a:defRPr/>
            </a:pPr>
            <a:r>
              <a:rPr lang="en-GB"/>
              <a:t>The roadmap proposal provides a pragmatic step by step approach for implementation of the guideline </a:t>
            </a:r>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theme/_rels/theme1.xml.rels><?xml version="1.0" encoding="UTF-8" standalone="yes"?><Relationships xmlns="http://schemas.openxmlformats.org/package/2006/relationships"></Relationships>
</file>

<file path=ppt/theme/theme1.xml><?xml version="1.0" encoding="utf-8"?>
<a:theme xmlns:a="http://schemas.openxmlformats.org/drawingml/2006/main" xmlns:r="http://schemas.openxmlformats.org/officeDocument/2006/relationships" xmlns:p="http://schemas.openxmlformats.org/presentationml/2006/main" name="21_BasicWhite">
  <a:themeElements>
    <a:clrScheme name="21_BasicWhite">
      <a:dk1>
        <a:srgbClr val="5E5E5E"/>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spDef>
      <a:spPr bwMode="auto">
        <a:prstGeom prst="rect">
          <a:avLst/>
        </a:prstGeom>
        <a:solidFill>
          <a:srgbClr val="000000"/>
        </a:solidFill>
        <a:ln w="12700" cap="flat">
          <a:noFill/>
          <a:miter lim="400000"/>
        </a:ln>
      </a:spPr>
      <a:bodyPr/>
      <a:lstStyle/>
      <a:style>
        <a:lnRef idx="0">
          <a:srgbClr val="000000"/>
        </a:lnRef>
        <a:fillRef idx="0">
          <a:srgbClr val="000000"/>
        </a:fillRef>
        <a:effectRef idx="0">
          <a:srgbClr val="000000"/>
        </a:effectRef>
        <a:fontRef idx="none"/>
      </a:style>
    </a:spDef>
    <a:lnDef>
      <a:spPr bwMode="auto">
        <a:prstGeom prst="rect">
          <a:avLst/>
        </a:prstGeom>
        <a:noFill/>
        <a:ln w="25400" cap="flat">
          <a:solidFill>
            <a:srgbClr val="000000"/>
          </a:solidFill>
          <a:prstDash val="solid"/>
          <a:miter lim="400000"/>
        </a:ln>
      </a:spPr>
      <a:bodyPr/>
      <a:lstStyle/>
      <a:style>
        <a:lnRef idx="0">
          <a:srgbClr val="000000"/>
        </a:lnRef>
        <a:fillRef idx="0">
          <a:srgbClr val="000000"/>
        </a:fillRef>
        <a:effectRef idx="0">
          <a:srgbClr val="000000"/>
        </a:effectRef>
        <a:fontRef idx="none"/>
      </a:style>
    </a:lnDef>
    <a:txDef>
      <a:spPr bwMode="auto">
        <a:prstGeom prst="rect">
          <a:avLst/>
        </a:prstGeom>
        <a:noFill/>
        <a:ln w="12700" cap="flat">
          <a:noFill/>
          <a:miter lim="400000"/>
        </a:ln>
      </a:spPr>
      <a:bodyPr/>
      <a:lstStyle/>
      <a:style>
        <a:lnRef idx="0">
          <a:srgbClr val="000000"/>
        </a:lnRef>
        <a:fillRef idx="0">
          <a:srgbClr val="000000"/>
        </a:fillRef>
        <a:effectRef idx="0">
          <a:srgbClr val="000000"/>
        </a:effectRef>
        <a:fontRef idx="none"/>
      </a:style>
    </a:txDef>
  </a:objectDefaults>
</a:theme>
</file>

<file path=docProps/app.xml><?xml version="1.0" encoding="utf-8"?>
<Properties xmlns="http://schemas.openxmlformats.org/officeDocument/2006/extended-properties" xmlns:vt="http://schemas.openxmlformats.org/officeDocument/2006/docPropsVTypes">
  <Template/>
  <TotalTime>0</TotalTime>
  <Words>0</Words>
  <Application>ONLYOFFICE/6.4.1.45</Application>
  <DocSecurity>0</DocSecurity>
  <PresentationFormat>Custom</PresentationFormat>
  <Paragraphs>0</Paragraphs>
  <Slides>22</Slides>
  <Notes>22</Notes>
  <HiddenSlides>0</HiddenSlides>
  <MMClips>2</MMClips>
  <ScaleCrop>0</ScaleCrop>
  <HeadingPairs>
    <vt:vector size="4" baseType="variant">
      <vt:variant>
        <vt:lpstr>Theme</vt:lpstr>
      </vt:variant>
      <vt:variant>
        <vt:i4>1</vt:i4>
      </vt:variant>
      <vt:variant>
        <vt:lpstr>Slide Titles</vt:lpstr>
      </vt:variant>
      <vt:variant>
        <vt:i4>22</vt:i4>
      </vt:variant>
    </vt:vector>
  </HeadingPairs>
  <TitlesOfParts>
    <vt:vector size="23" baseType="lpstr">
      <vt:lpstr>Theme 1</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vector>
  </TitlesOfParts>
  <Manager/>
  <Company/>
  <LinksUpToDate>0</LinksUpToDate>
  <SharedDoc>0</SharedDoc>
  <HyperlinkBase/>
  <HyperlinksChanged>0</HyperlinksChanged>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Notari Sergio (EXT_MED-TSO)</dc:creator>
  <cp:keywords/>
  <dc:description/>
  <dc:identifier/>
  <dc:language/>
  <cp:lastModifiedBy>juanma rodriguez</cp:lastModifiedBy>
  <cp:revision>61</cp:revision>
  <dcterms:modified xsi:type="dcterms:W3CDTF">2022-02-13T12:15:17Z</dcterms:modified>
  <cp:category/>
  <cp:contentStatus/>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c135c4ba-2280-41f8-be7d-6f21d368baa3_Enabled">
    <vt:lpwstr>true</vt:lpwstr>
  </property>
  <property fmtid="{D5CDD505-2E9C-101B-9397-08002B2CF9AE}" pid="3" name="MSIP_Label_c135c4ba-2280-41f8-be7d-6f21d368baa3_SetDate">
    <vt:lpwstr>2022-02-02T15:56:55Z</vt:lpwstr>
  </property>
  <property fmtid="{D5CDD505-2E9C-101B-9397-08002B2CF9AE}" pid="4" name="MSIP_Label_c135c4ba-2280-41f8-be7d-6f21d368baa3_Method">
    <vt:lpwstr>Standard</vt:lpwstr>
  </property>
  <property fmtid="{D5CDD505-2E9C-101B-9397-08002B2CF9AE}" pid="5" name="MSIP_Label_c135c4ba-2280-41f8-be7d-6f21d368baa3_Name">
    <vt:lpwstr>c135c4ba-2280-41f8-be7d-6f21d368baa3</vt:lpwstr>
  </property>
  <property fmtid="{D5CDD505-2E9C-101B-9397-08002B2CF9AE}" pid="6" name="MSIP_Label_c135c4ba-2280-41f8-be7d-6f21d368baa3_SiteId">
    <vt:lpwstr>24139d14-c62c-4c47-8bdd-ce71ea1d50cf</vt:lpwstr>
  </property>
  <property fmtid="{D5CDD505-2E9C-101B-9397-08002B2CF9AE}" pid="7" name="MSIP_Label_c135c4ba-2280-41f8-be7d-6f21d368baa3_ActionId">
    <vt:lpwstr>ca9e5735-9629-4ffb-97c2-9976a5c0f9c0</vt:lpwstr>
  </property>
  <property fmtid="{D5CDD505-2E9C-101B-9397-08002B2CF9AE}" pid="8" name="MSIP_Label_c135c4ba-2280-41f8-be7d-6f21d368baa3_ContentBits">
    <vt:lpwstr>0</vt:lpwstr>
  </property>
</Properties>
</file>