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8"/>
  </p:notesMasterIdLst>
  <p:sldIdLst>
    <p:sldId id="256" r:id="rId2"/>
    <p:sldId id="257" r:id="rId3"/>
    <p:sldId id="266" r:id="rId4"/>
    <p:sldId id="267" r:id="rId5"/>
    <p:sldId id="268" r:id="rId6"/>
    <p:sldId id="264"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B885"/>
    <a:srgbClr val="252671"/>
    <a:srgbClr val="F39324"/>
    <a:srgbClr val="797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15" autoAdjust="0"/>
    <p:restoredTop sz="94632" autoAdjust="0"/>
  </p:normalViewPr>
  <p:slideViewPr>
    <p:cSldViewPr snapToGrid="0" snapToObjects="1">
      <p:cViewPr varScale="1">
        <p:scale>
          <a:sx n="71" d="100"/>
          <a:sy n="71" d="100"/>
        </p:scale>
        <p:origin x="54" y="246"/>
      </p:cViewPr>
      <p:guideLst>
        <p:guide orient="horz" pos="4320"/>
        <p:guide pos="76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05380530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3898304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ítulo">
    <p:spTree>
      <p:nvGrpSpPr>
        <p:cNvPr id="1" name=""/>
        <p:cNvGrpSpPr/>
        <p:nvPr/>
      </p:nvGrpSpPr>
      <p:grpSpPr>
        <a:xfrm>
          <a:off x="0" y="0"/>
          <a:ext cx="0" cy="0"/>
          <a:chOff x="0" y="0"/>
          <a:chExt cx="0" cy="0"/>
        </a:xfrm>
      </p:grpSpPr>
      <p:sp>
        <p:nvSpPr>
          <p:cNvPr id="11" name="Autor y fecha"/>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Autor y fecha</a:t>
            </a:r>
          </a:p>
        </p:txBody>
      </p:sp>
      <p:sp>
        <p:nvSpPr>
          <p:cNvPr id="12" name="Título de presentación"/>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Título de presentación</a:t>
            </a:r>
          </a:p>
        </p:txBody>
      </p:sp>
      <p:sp>
        <p:nvSpPr>
          <p:cNvPr id="13" name="Nivel de texto 1…"/>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presentación</a:t>
            </a:r>
          </a:p>
          <a:p>
            <a:pPr lvl="1"/>
            <a:endParaRPr/>
          </a:p>
          <a:p>
            <a:pPr lvl="2"/>
            <a:endParaRPr/>
          </a:p>
          <a:p>
            <a:pPr lvl="3"/>
            <a:endParaRPr/>
          </a:p>
          <a:p>
            <a:pPr lvl="4"/>
            <a:endParaRPr/>
          </a:p>
        </p:txBody>
      </p:sp>
      <p:sp>
        <p:nvSpPr>
          <p:cNvPr id="14"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Cita">
    <p:spTree>
      <p:nvGrpSpPr>
        <p:cNvPr id="1" name=""/>
        <p:cNvGrpSpPr/>
        <p:nvPr/>
      </p:nvGrpSpPr>
      <p:grpSpPr>
        <a:xfrm>
          <a:off x="0" y="0"/>
          <a:ext cx="0" cy="0"/>
          <a:chOff x="0" y="0"/>
          <a:chExt cx="0" cy="0"/>
        </a:xfrm>
      </p:grpSpPr>
      <p:sp>
        <p:nvSpPr>
          <p:cNvPr id="115" name="Atribució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Atribución</a:t>
            </a:r>
          </a:p>
        </p:txBody>
      </p:sp>
      <p:sp>
        <p:nvSpPr>
          <p:cNvPr id="116" name="Nivel de texto 1…"/>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“Frase celebre”</a:t>
            </a:r>
          </a:p>
          <a:p>
            <a:pPr lvl="1"/>
            <a:endParaRPr/>
          </a:p>
          <a:p>
            <a:pPr lvl="2"/>
            <a:endParaRPr/>
          </a:p>
          <a:p>
            <a:pPr lvl="3"/>
            <a:endParaRPr/>
          </a:p>
          <a:p>
            <a:pPr lvl="4"/>
            <a:endParaRPr/>
          </a:p>
        </p:txBody>
      </p:sp>
      <p:sp>
        <p:nvSpPr>
          <p:cNvPr id="117"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3 fotos">
    <p:spTree>
      <p:nvGrpSpPr>
        <p:cNvPr id="1" name=""/>
        <p:cNvGrpSpPr/>
        <p:nvPr/>
      </p:nvGrpSpPr>
      <p:grpSpPr>
        <a:xfrm>
          <a:off x="0" y="0"/>
          <a:ext cx="0" cy="0"/>
          <a:chOff x="0" y="0"/>
          <a:chExt cx="0" cy="0"/>
        </a:xfrm>
      </p:grpSpPr>
      <p:sp>
        <p:nvSpPr>
          <p:cNvPr id="124" name="Imagen"/>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5" name="Imagen"/>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6" name="Imagen"/>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7"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34" name="Imagen"/>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5" name="Número de diapositiva"/>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En blanco">
    <p:spTree>
      <p:nvGrpSpPr>
        <p:cNvPr id="1" name=""/>
        <p:cNvGrpSpPr/>
        <p:nvPr/>
      </p:nvGrpSpPr>
      <p:grpSpPr>
        <a:xfrm>
          <a:off x="0" y="0"/>
          <a:ext cx="0" cy="0"/>
          <a:chOff x="0" y="0"/>
          <a:chExt cx="0" cy="0"/>
        </a:xfrm>
      </p:grpSpPr>
      <p:sp>
        <p:nvSpPr>
          <p:cNvPr id="142" name="Número de diapositiva"/>
          <p:cNvSpPr txBox="1">
            <a:spLocks noGrp="1"/>
          </p:cNvSpPr>
          <p:nvPr>
            <p:ph type="sldNum" sz="quarter" idx="2"/>
          </p:nvPr>
        </p:nvSpPr>
        <p:spPr>
          <a:xfrm>
            <a:off x="23997676" y="0"/>
            <a:ext cx="386324" cy="379591"/>
          </a:xfrm>
          <a:prstGeom prst="rect">
            <a:avLst/>
          </a:prstGeom>
        </p:spPr>
        <p:txBody>
          <a:bodyPr/>
          <a:lstStyle>
            <a:lvl1pPr>
              <a:defRPr b="1">
                <a:solidFill>
                  <a:srgbClr val="252671"/>
                </a:solidFill>
              </a:defRPr>
            </a:lvl1pPr>
          </a:lstStyle>
          <a:p>
            <a:fld id="{86CB4B4D-7CA3-9044-876B-883B54F8677D}" type="slidenum">
              <a:rPr lang="it-IT" smtClean="0"/>
              <a:pPr/>
              <a:t>‹#›</a:t>
            </a:fld>
            <a:endParaRPr lang="it-IT" dirty="0"/>
          </a:p>
        </p:txBody>
      </p:sp>
      <p:pic>
        <p:nvPicPr>
          <p:cNvPr id="3" name="Imagen 2">
            <a:extLst>
              <a:ext uri="{FF2B5EF4-FFF2-40B4-BE49-F238E27FC236}">
                <a16:creationId xmlns:a16="http://schemas.microsoft.com/office/drawing/2014/main" id="{AE52CD70-0A2D-44ED-8FF3-6398538AECF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1082" t="-1917" r="-18713" b="6980"/>
          <a:stretch/>
        </p:blipFill>
        <p:spPr bwMode="auto">
          <a:xfrm>
            <a:off x="21367202" y="12032466"/>
            <a:ext cx="3981802" cy="1289098"/>
          </a:xfrm>
          <a:prstGeom prst="rect">
            <a:avLst/>
          </a:prstGeom>
          <a:noFill/>
          <a:ln>
            <a:noFill/>
          </a:ln>
          <a:extLst>
            <a:ext uri="{53640926-AAD7-44D8-BBD7-CCE9431645EC}">
              <a14:shadowObscured xmlns:a14="http://schemas.microsoft.com/office/drawing/2010/main"/>
            </a:ext>
          </a:extLst>
        </p:spPr>
      </p:pic>
      <p:pic>
        <p:nvPicPr>
          <p:cNvPr id="5" name="Immagine 4">
            <a:extLst>
              <a:ext uri="{FF2B5EF4-FFF2-40B4-BE49-F238E27FC236}">
                <a16:creationId xmlns:a16="http://schemas.microsoft.com/office/drawing/2014/main" id="{C0684992-8810-4427-8C9E-99403FAEAFA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0680" b="9682"/>
          <a:stretch/>
        </p:blipFill>
        <p:spPr>
          <a:xfrm>
            <a:off x="18491200" y="12374571"/>
            <a:ext cx="2876002" cy="989325"/>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y foto">
    <p:spTree>
      <p:nvGrpSpPr>
        <p:cNvPr id="1" name=""/>
        <p:cNvGrpSpPr/>
        <p:nvPr/>
      </p:nvGrpSpPr>
      <p:grpSpPr>
        <a:xfrm>
          <a:off x="0" y="0"/>
          <a:ext cx="0" cy="0"/>
          <a:chOff x="0" y="0"/>
          <a:chExt cx="0" cy="0"/>
        </a:xfrm>
      </p:grpSpPr>
      <p:sp>
        <p:nvSpPr>
          <p:cNvPr id="21" name="666699290_02_crop_3159x1892.jpg"/>
          <p:cNvSpPr>
            <a:spLocks noGrp="1"/>
          </p:cNvSpPr>
          <p:nvPr>
            <p:ph type="pic" idx="21"/>
          </p:nvPr>
        </p:nvSpPr>
        <p:spPr>
          <a:xfrm>
            <a:off x="-1155700" y="-1295400"/>
            <a:ext cx="26746200" cy="16018933"/>
          </a:xfrm>
          <a:prstGeom prst="rect">
            <a:avLst/>
          </a:prstGeom>
        </p:spPr>
        <p:txBody>
          <a:bodyPr lIns="91439" tIns="45719" rIns="91439" bIns="45719">
            <a:noAutofit/>
          </a:bodyPr>
          <a:lstStyle/>
          <a:p>
            <a:endParaRPr/>
          </a:p>
        </p:txBody>
      </p:sp>
      <p:sp>
        <p:nvSpPr>
          <p:cNvPr id="22" name="Título de presentación"/>
          <p:cNvSpPr txBox="1">
            <a:spLocks noGrp="1"/>
          </p:cNvSpPr>
          <p:nvPr>
            <p:ph type="title" hasCustomPrompt="1"/>
          </p:nvPr>
        </p:nvSpPr>
        <p:spPr>
          <a:xfrm>
            <a:off x="1206500" y="7124700"/>
            <a:ext cx="21971000" cy="4648200"/>
          </a:xfrm>
          <a:prstGeom prst="rect">
            <a:avLst/>
          </a:prstGeom>
        </p:spPr>
        <p:txBody>
          <a:bodyPr anchor="b"/>
          <a:lstStyle>
            <a:lvl1pPr>
              <a:defRPr sz="11600" spc="-232"/>
            </a:lvl1pPr>
          </a:lstStyle>
          <a:p>
            <a:r>
              <a:t>Título de presentación</a:t>
            </a:r>
          </a:p>
        </p:txBody>
      </p:sp>
      <p:sp>
        <p:nvSpPr>
          <p:cNvPr id="23" name="Autor y fecha"/>
          <p:cNvSpPr txBox="1">
            <a:spLocks noGrp="1"/>
          </p:cNvSpPr>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Autor y fecha</a:t>
            </a:r>
          </a:p>
        </p:txBody>
      </p:sp>
      <p:sp>
        <p:nvSpPr>
          <p:cNvPr id="24" name="Nivel de texto 1…"/>
          <p:cNvSpPr txBox="1">
            <a:spLocks noGrp="1"/>
          </p:cNvSpPr>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presentación</a:t>
            </a:r>
          </a:p>
          <a:p>
            <a:pPr lvl="1"/>
            <a:endParaRPr/>
          </a:p>
          <a:p>
            <a:pPr lvl="2"/>
            <a:endParaRPr/>
          </a:p>
          <a:p>
            <a:pPr lvl="3"/>
            <a:endParaRPr/>
          </a:p>
          <a:p>
            <a:pPr lvl="4"/>
            <a:endParaRPr/>
          </a:p>
        </p:txBody>
      </p:sp>
      <p:sp>
        <p:nvSpPr>
          <p:cNvPr id="25"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ítulo y foto alternativa">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Título de diapositiva"/>
          <p:cNvSpPr txBox="1">
            <a:spLocks noGrp="1"/>
          </p:cNvSpPr>
          <p:nvPr>
            <p:ph type="title" hasCustomPrompt="1"/>
          </p:nvPr>
        </p:nvSpPr>
        <p:spPr>
          <a:xfrm>
            <a:off x="1206500" y="1270000"/>
            <a:ext cx="9779000" cy="5882273"/>
          </a:xfrm>
          <a:prstGeom prst="rect">
            <a:avLst/>
          </a:prstGeom>
        </p:spPr>
        <p:txBody>
          <a:bodyPr anchor="b"/>
          <a:lstStyle/>
          <a:p>
            <a:r>
              <a:t>Título de diapositiva</a:t>
            </a:r>
          </a:p>
        </p:txBody>
      </p:sp>
      <p:sp>
        <p:nvSpPr>
          <p:cNvPr id="34" name="Nivel de texto 1…"/>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diapositiva</a:t>
            </a:r>
          </a:p>
          <a:p>
            <a:pPr lvl="1"/>
            <a:endParaRPr/>
          </a:p>
          <a:p>
            <a:pPr lvl="2"/>
            <a:endParaRPr/>
          </a:p>
          <a:p>
            <a:pPr lvl="3"/>
            <a:endParaRPr/>
          </a:p>
          <a:p>
            <a:pPr lvl="4"/>
            <a:endParaRPr/>
          </a:p>
        </p:txBody>
      </p:sp>
      <p:sp>
        <p:nvSpPr>
          <p:cNvPr id="35" name="Número de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Viñetas">
    <p:spTree>
      <p:nvGrpSpPr>
        <p:cNvPr id="1" name=""/>
        <p:cNvGrpSpPr/>
        <p:nvPr/>
      </p:nvGrpSpPr>
      <p:grpSpPr>
        <a:xfrm>
          <a:off x="0" y="0"/>
          <a:ext cx="0" cy="0"/>
          <a:chOff x="0" y="0"/>
          <a:chExt cx="0" cy="0"/>
        </a:xfrm>
      </p:grpSpPr>
      <p:sp>
        <p:nvSpPr>
          <p:cNvPr id="52" name="Nivel de texto 1…"/>
          <p:cNvSpPr txBox="1">
            <a:spLocks noGrp="1"/>
          </p:cNvSpPr>
          <p:nvPr>
            <p:ph type="body" idx="1" hasCustomPrompt="1"/>
          </p:nvPr>
        </p:nvSpPr>
        <p:spPr>
          <a:prstGeom prst="rect">
            <a:avLst/>
          </a:prstGeom>
        </p:spPr>
        <p:txBody>
          <a:bodyPr numCol="2" spcCol="1098550"/>
          <a:lstStyle/>
          <a:p>
            <a:r>
              <a:t>Texto en viñeta de diapositiva</a:t>
            </a:r>
          </a:p>
          <a:p>
            <a:pPr lvl="1"/>
            <a:endParaRPr/>
          </a:p>
          <a:p>
            <a:pPr lvl="2"/>
            <a:endParaRPr/>
          </a:p>
          <a:p>
            <a:pPr lvl="3"/>
            <a:endParaRPr/>
          </a:p>
          <a:p>
            <a:pPr lvl="4"/>
            <a:endParaRPr/>
          </a:p>
        </p:txBody>
      </p:sp>
      <p:sp>
        <p:nvSpPr>
          <p:cNvPr id="53"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ección">
    <p:spTree>
      <p:nvGrpSpPr>
        <p:cNvPr id="1" name=""/>
        <p:cNvGrpSpPr/>
        <p:nvPr/>
      </p:nvGrpSpPr>
      <p:grpSpPr>
        <a:xfrm>
          <a:off x="0" y="0"/>
          <a:ext cx="0" cy="0"/>
          <a:chOff x="0" y="0"/>
          <a:chExt cx="0" cy="0"/>
        </a:xfrm>
      </p:grpSpPr>
      <p:sp>
        <p:nvSpPr>
          <p:cNvPr id="71" name="Título de sección"/>
          <p:cNvSpPr txBox="1">
            <a:spLocks noGrp="1"/>
          </p:cNvSpPr>
          <p:nvPr>
            <p:ph type="title" hasCustomPrompt="1"/>
          </p:nvPr>
        </p:nvSpPr>
        <p:spPr>
          <a:xfrm>
            <a:off x="1206496" y="4533900"/>
            <a:ext cx="21971004" cy="4648200"/>
          </a:xfrm>
          <a:prstGeom prst="rect">
            <a:avLst/>
          </a:prstGeom>
        </p:spPr>
        <p:txBody>
          <a:bodyPr anchor="ctr"/>
          <a:lstStyle>
            <a:lvl1pPr>
              <a:defRPr sz="11600" b="0" spc="-232">
                <a:latin typeface="Helvetica Neue Medium"/>
                <a:ea typeface="Helvetica Neue Medium"/>
                <a:cs typeface="Helvetica Neue Medium"/>
                <a:sym typeface="Helvetica Neue Medium"/>
              </a:defRPr>
            </a:lvl1pPr>
          </a:lstStyle>
          <a:p>
            <a:r>
              <a:t>Título de sección</a:t>
            </a:r>
          </a:p>
        </p:txBody>
      </p:sp>
      <p:sp>
        <p:nvSpPr>
          <p:cNvPr id="72" name="Número de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ólo título">
    <p:spTree>
      <p:nvGrpSpPr>
        <p:cNvPr id="1" name=""/>
        <p:cNvGrpSpPr/>
        <p:nvPr/>
      </p:nvGrpSpPr>
      <p:grpSpPr>
        <a:xfrm>
          <a:off x="0" y="0"/>
          <a:ext cx="0" cy="0"/>
          <a:chOff x="0" y="0"/>
          <a:chExt cx="0" cy="0"/>
        </a:xfrm>
      </p:grpSpPr>
      <p:sp>
        <p:nvSpPr>
          <p:cNvPr id="79" name="Título de diapositiva"/>
          <p:cNvSpPr txBox="1">
            <a:spLocks noGrp="1"/>
          </p:cNvSpPr>
          <p:nvPr>
            <p:ph type="title" hasCustomPrompt="1"/>
          </p:nvPr>
        </p:nvSpPr>
        <p:spPr>
          <a:xfrm>
            <a:off x="1206500" y="1079500"/>
            <a:ext cx="21971000" cy="1434949"/>
          </a:xfrm>
          <a:prstGeom prst="rect">
            <a:avLst/>
          </a:prstGeom>
        </p:spPr>
        <p:txBody>
          <a:bodyPr/>
          <a:lstStyle/>
          <a:p>
            <a:r>
              <a:t>Título de diapositiva</a:t>
            </a:r>
          </a:p>
        </p:txBody>
      </p:sp>
      <p:sp>
        <p:nvSpPr>
          <p:cNvPr id="80" name="Subtítulo de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diapositiva</a:t>
            </a:r>
          </a:p>
        </p:txBody>
      </p:sp>
      <p:sp>
        <p:nvSpPr>
          <p:cNvPr id="81"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Título de agenda"/>
          <p:cNvSpPr txBox="1">
            <a:spLocks noGrp="1"/>
          </p:cNvSpPr>
          <p:nvPr>
            <p:ph type="title" hasCustomPrompt="1"/>
          </p:nvPr>
        </p:nvSpPr>
        <p:spPr>
          <a:xfrm>
            <a:off x="1206500" y="1079500"/>
            <a:ext cx="21971000" cy="1435100"/>
          </a:xfrm>
          <a:prstGeom prst="rect">
            <a:avLst/>
          </a:prstGeom>
        </p:spPr>
        <p:txBody>
          <a:bodyPr/>
          <a:lstStyle/>
          <a:p>
            <a:r>
              <a:t>Título de agenda</a:t>
            </a:r>
          </a:p>
        </p:txBody>
      </p:sp>
      <p:sp>
        <p:nvSpPr>
          <p:cNvPr id="89" name="Subtítulo de agend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agenda</a:t>
            </a:r>
          </a:p>
        </p:txBody>
      </p:sp>
      <p:sp>
        <p:nvSpPr>
          <p:cNvPr id="90" name="Nivel de texto 1…"/>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Temas de agenda</a:t>
            </a:r>
          </a:p>
          <a:p>
            <a:pPr lvl="1"/>
            <a:endParaRPr/>
          </a:p>
          <a:p>
            <a:pPr lvl="2"/>
            <a:endParaRPr/>
          </a:p>
          <a:p>
            <a:pPr lvl="3"/>
            <a:endParaRPr/>
          </a:p>
          <a:p>
            <a:pPr lvl="4"/>
            <a:endParaRPr/>
          </a:p>
        </p:txBody>
      </p:sp>
      <p:sp>
        <p:nvSpPr>
          <p:cNvPr id="91"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claración">
    <p:spTree>
      <p:nvGrpSpPr>
        <p:cNvPr id="1" name=""/>
        <p:cNvGrpSpPr/>
        <p:nvPr/>
      </p:nvGrpSpPr>
      <p:grpSpPr>
        <a:xfrm>
          <a:off x="0" y="0"/>
          <a:ext cx="0" cy="0"/>
          <a:chOff x="0" y="0"/>
          <a:chExt cx="0" cy="0"/>
        </a:xfrm>
      </p:grpSpPr>
      <p:sp>
        <p:nvSpPr>
          <p:cNvPr id="98" name="Nivel de texto 1…"/>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Declaración</a:t>
            </a:r>
          </a:p>
          <a:p>
            <a:pPr lvl="1"/>
            <a:endParaRPr/>
          </a:p>
          <a:p>
            <a:pPr lvl="2"/>
            <a:endParaRPr/>
          </a:p>
          <a:p>
            <a:pPr lvl="3"/>
            <a:endParaRPr/>
          </a:p>
          <a:p>
            <a:pPr lvl="4"/>
            <a:endParaRPr/>
          </a:p>
        </p:txBody>
      </p:sp>
      <p:sp>
        <p:nvSpPr>
          <p:cNvPr id="99"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Hecho (grande)">
    <p:spTree>
      <p:nvGrpSpPr>
        <p:cNvPr id="1" name=""/>
        <p:cNvGrpSpPr/>
        <p:nvPr/>
      </p:nvGrpSpPr>
      <p:grpSpPr>
        <a:xfrm>
          <a:off x="0" y="0"/>
          <a:ext cx="0" cy="0"/>
          <a:chOff x="0" y="0"/>
          <a:chExt cx="0" cy="0"/>
        </a:xfrm>
      </p:grpSpPr>
      <p:sp>
        <p:nvSpPr>
          <p:cNvPr id="106" name="Nivel de texto 1…"/>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Información del hecho"/>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Información del hecho</a:t>
            </a:r>
          </a:p>
        </p:txBody>
      </p:sp>
      <p:sp>
        <p:nvSpPr>
          <p:cNvPr id="108"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de diapositiva"/>
          <p:cNvSpPr txBox="1">
            <a:spLocks noGrp="1"/>
          </p:cNvSpPr>
          <p:nvPr>
            <p:ph type="title"/>
          </p:nvPr>
        </p:nvSpPr>
        <p:spPr>
          <a:xfrm>
            <a:off x="1206500" y="1079500"/>
            <a:ext cx="21971000" cy="143316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Título de diapositiva</a:t>
            </a:r>
          </a:p>
        </p:txBody>
      </p:sp>
      <p:sp>
        <p:nvSpPr>
          <p:cNvPr id="3" name="Nivel de texto 1…"/>
          <p:cNvSpPr txBox="1">
            <a:spLocks noGrp="1"/>
          </p:cNvSpPr>
          <p:nvPr>
            <p:ph type="body" idx="1"/>
          </p:nvPr>
        </p:nvSpPr>
        <p:spPr>
          <a:xfrm>
            <a:off x="1206500" y="4248504"/>
            <a:ext cx="21971000" cy="825601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Texto en viñeta de diapositiva</a:t>
            </a:r>
          </a:p>
          <a:p>
            <a:pPr lvl="1"/>
            <a:endParaRPr/>
          </a:p>
          <a:p>
            <a:pPr lvl="2"/>
            <a:endParaRPr/>
          </a:p>
          <a:p>
            <a:pPr lvl="3"/>
            <a:endParaRPr/>
          </a:p>
          <a:p>
            <a:pPr lvl="4"/>
            <a:endParaRPr/>
          </a:p>
        </p:txBody>
      </p:sp>
      <p:sp>
        <p:nvSpPr>
          <p:cNvPr id="4" name="Número de diapositiva"/>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fld id="{86CB4B4D-7CA3-9044-876B-883B54F8677D}" type="slidenum">
              <a:t>‹#›</a:t>
            </a:fld>
            <a:endParaRPr/>
          </a:p>
        </p:txBody>
      </p:sp>
      <p:sp>
        <p:nvSpPr>
          <p:cNvPr id="5" name="Rectángulo 4">
            <a:extLst>
              <a:ext uri="{FF2B5EF4-FFF2-40B4-BE49-F238E27FC236}">
                <a16:creationId xmlns:a16="http://schemas.microsoft.com/office/drawing/2014/main" id="{6B891BAA-07EF-4074-8843-1CC3FA69B075}"/>
              </a:ext>
            </a:extLst>
          </p:cNvPr>
          <p:cNvSpPr/>
          <p:nvPr userDrawn="1"/>
        </p:nvSpPr>
        <p:spPr>
          <a:xfrm>
            <a:off x="0" y="13455598"/>
            <a:ext cx="24384000" cy="260401"/>
          </a:xfrm>
          <a:prstGeom prst="rect">
            <a:avLst/>
          </a:prstGeom>
          <a:solidFill>
            <a:srgbClr val="F3932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E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transition spd="med"/>
  <p:hf sldNum="0" hdr="0" ft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po 24">
            <a:extLst>
              <a:ext uri="{FF2B5EF4-FFF2-40B4-BE49-F238E27FC236}">
                <a16:creationId xmlns:a16="http://schemas.microsoft.com/office/drawing/2014/main" id="{0990F2BA-9D92-47E4-8E18-0DBA759F3734}"/>
              </a:ext>
            </a:extLst>
          </p:cNvPr>
          <p:cNvGrpSpPr/>
          <p:nvPr/>
        </p:nvGrpSpPr>
        <p:grpSpPr>
          <a:xfrm>
            <a:off x="0" y="0"/>
            <a:ext cx="24384000" cy="13716000"/>
            <a:chOff x="0" y="0"/>
            <a:chExt cx="24384000" cy="13716000"/>
          </a:xfrm>
        </p:grpSpPr>
        <p:pic>
          <p:nvPicPr>
            <p:cNvPr id="4" name="Picture 3">
              <a:extLst>
                <a:ext uri="{FF2B5EF4-FFF2-40B4-BE49-F238E27FC236}">
                  <a16:creationId xmlns:a16="http://schemas.microsoft.com/office/drawing/2014/main" id="{FB6EC00A-2803-2648-BC19-56024D858EEA}"/>
                </a:ext>
              </a:extLst>
            </p:cNvPr>
            <p:cNvPicPr>
              <a:picLocks noChangeAspect="1"/>
            </p:cNvPicPr>
            <p:nvPr/>
          </p:nvPicPr>
          <p:blipFill rotWithShape="1">
            <a:blip r:embed="rId3">
              <a:extLst>
                <a:ext uri="{28A0092B-C50C-407E-A947-70E740481C1C}">
                  <a14:useLocalDpi xmlns:a14="http://schemas.microsoft.com/office/drawing/2010/main" val="0"/>
                </a:ext>
              </a:extLst>
            </a:blip>
            <a:srcRect l="255" t="783" r="255" b="915"/>
            <a:stretch/>
          </p:blipFill>
          <p:spPr>
            <a:xfrm>
              <a:off x="0" y="0"/>
              <a:ext cx="24384000" cy="13716000"/>
            </a:xfrm>
            <a:prstGeom prst="rect">
              <a:avLst/>
            </a:prstGeom>
          </p:spPr>
        </p:pic>
        <p:sp>
          <p:nvSpPr>
            <p:cNvPr id="19" name="Rectángulo: esquinas redondeadas 8">
              <a:extLst>
                <a:ext uri="{FF2B5EF4-FFF2-40B4-BE49-F238E27FC236}">
                  <a16:creationId xmlns:a16="http://schemas.microsoft.com/office/drawing/2014/main" id="{8D337916-E421-44B1-9E7B-119BB4200B64}"/>
                </a:ext>
              </a:extLst>
            </p:cNvPr>
            <p:cNvSpPr/>
            <p:nvPr/>
          </p:nvSpPr>
          <p:spPr>
            <a:xfrm>
              <a:off x="20058081" y="596619"/>
              <a:ext cx="2210248" cy="2487239"/>
            </a:xfrm>
            <a:prstGeom prst="roundRect">
              <a:avLst/>
            </a:prstGeom>
            <a:solidFill>
              <a:schemeClr val="bg1"/>
            </a:solidFill>
            <a:ln w="19050">
              <a:solidFill>
                <a:srgbClr val="25277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0" name="Cuadro de texto 2">
              <a:extLst>
                <a:ext uri="{FF2B5EF4-FFF2-40B4-BE49-F238E27FC236}">
                  <a16:creationId xmlns:a16="http://schemas.microsoft.com/office/drawing/2014/main" id="{CB6D492E-6F1D-46AE-BF9E-193C99DE1850}"/>
                </a:ext>
              </a:extLst>
            </p:cNvPr>
            <p:cNvSpPr txBox="1">
              <a:spLocks noChangeArrowheads="1"/>
            </p:cNvSpPr>
            <p:nvPr/>
          </p:nvSpPr>
          <p:spPr bwMode="auto">
            <a:xfrm>
              <a:off x="20920203" y="1084528"/>
              <a:ext cx="508635" cy="1224951"/>
            </a:xfrm>
            <a:prstGeom prst="rect">
              <a:avLst/>
            </a:prstGeom>
            <a:noFill/>
            <a:ln w="9525">
              <a:noFill/>
              <a:miter lim="800000"/>
              <a:headEnd/>
              <a:tailEnd/>
            </a:ln>
          </p:spPr>
          <p:txBody>
            <a:bodyPr rot="0" vert="horz" wrap="square" lIns="91440" tIns="45720" rIns="91440" bIns="45720" anchor="t" anchorCtr="0">
              <a:noAutofit/>
            </a:bodyPr>
            <a:lstStyle/>
            <a:p>
              <a:r>
                <a:rPr lang="de-DE" sz="8800" b="1" dirty="0">
                  <a:solidFill>
                    <a:srgbClr val="FF9E18"/>
                  </a:solidFill>
                  <a:effectLst/>
                  <a:latin typeface="DIN Next LT Pro"/>
                  <a:ea typeface="Calibri" panose="020F0502020204030204" pitchFamily="34" charset="0"/>
                  <a:cs typeface="Calibri" panose="020F0502020204030204" pitchFamily="34" charset="0"/>
                </a:rPr>
                <a:t>9</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Cuadro de texto 2">
              <a:extLst>
                <a:ext uri="{FF2B5EF4-FFF2-40B4-BE49-F238E27FC236}">
                  <a16:creationId xmlns:a16="http://schemas.microsoft.com/office/drawing/2014/main" id="{FFB10908-F61C-463F-930A-47566C7E7A36}"/>
                </a:ext>
              </a:extLst>
            </p:cNvPr>
            <p:cNvSpPr txBox="1">
              <a:spLocks noChangeArrowheads="1"/>
            </p:cNvSpPr>
            <p:nvPr/>
          </p:nvSpPr>
          <p:spPr bwMode="auto">
            <a:xfrm>
              <a:off x="19983170" y="2454121"/>
              <a:ext cx="2360069" cy="333375"/>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pPr>
              <a:r>
                <a:rPr lang="de-DE" b="1" dirty="0">
                  <a:solidFill>
                    <a:srgbClr val="FF9E18"/>
                  </a:solidFill>
                  <a:effectLst/>
                  <a:latin typeface="DIN Next LT Pro"/>
                  <a:ea typeface="Calibri" panose="020F0502020204030204" pitchFamily="34" charset="0"/>
                  <a:cs typeface="Calibri" panose="020F0502020204030204" pitchFamily="34" charset="0"/>
                </a:rPr>
                <a:t>9.30 – 12.30 CET</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2" name="Cuadro de texto 2">
              <a:extLst>
                <a:ext uri="{FF2B5EF4-FFF2-40B4-BE49-F238E27FC236}">
                  <a16:creationId xmlns:a16="http://schemas.microsoft.com/office/drawing/2014/main" id="{44D98C57-ECB9-43EE-A8AB-E9A7E97B560F}"/>
                </a:ext>
              </a:extLst>
            </p:cNvPr>
            <p:cNvSpPr txBox="1">
              <a:spLocks noChangeArrowheads="1"/>
            </p:cNvSpPr>
            <p:nvPr/>
          </p:nvSpPr>
          <p:spPr bwMode="auto">
            <a:xfrm>
              <a:off x="20186779" y="705988"/>
              <a:ext cx="1952849" cy="317500"/>
            </a:xfrm>
            <a:prstGeom prst="rect">
              <a:avLst/>
            </a:prstGeom>
            <a:noFill/>
            <a:ln w="9525">
              <a:noFill/>
              <a:miter lim="800000"/>
              <a:headEnd/>
              <a:tailEnd/>
            </a:ln>
          </p:spPr>
          <p:txBody>
            <a:bodyPr rot="0" vert="horz" wrap="square" lIns="91440" tIns="45720" rIns="91440" bIns="45720" anchor="t" anchorCtr="0">
              <a:noAutofit/>
            </a:bodyPr>
            <a:lstStyle/>
            <a:p>
              <a:r>
                <a:rPr lang="de-DE" sz="3200" b="1" dirty="0">
                  <a:solidFill>
                    <a:srgbClr val="FF9E18"/>
                  </a:solidFill>
                  <a:effectLst/>
                  <a:latin typeface="DIN Next LT Pro"/>
                  <a:ea typeface="Calibri" panose="020F0502020204030204" pitchFamily="34" charset="0"/>
                  <a:cs typeface="Calibri" panose="020F0502020204030204" pitchFamily="34" charset="0"/>
                </a:rPr>
                <a:t>FEB</a:t>
              </a:r>
              <a:r>
                <a:rPr lang="de-DE" sz="3600" b="1" dirty="0">
                  <a:solidFill>
                    <a:srgbClr val="FF9E18"/>
                  </a:solidFill>
                  <a:effectLst/>
                  <a:latin typeface="DIN Next LT Pro"/>
                  <a:ea typeface="Calibri" panose="020F0502020204030204" pitchFamily="34" charset="0"/>
                  <a:cs typeface="Calibri" panose="020F0502020204030204" pitchFamily="34" charset="0"/>
                </a:rPr>
                <a:t>   </a:t>
              </a:r>
              <a:r>
                <a:rPr lang="de-DE" sz="3200" b="1" dirty="0">
                  <a:solidFill>
                    <a:srgbClr val="FF9E18"/>
                  </a:solidFill>
                  <a:effectLst/>
                  <a:latin typeface="DIN Next LT Pro"/>
                  <a:ea typeface="Calibri" panose="020F0502020204030204" pitchFamily="34" charset="0"/>
                  <a:cs typeface="Calibri" panose="020F0502020204030204" pitchFamily="34" charset="0"/>
                </a:rPr>
                <a:t>2022</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cxnSp>
          <p:nvCxnSpPr>
            <p:cNvPr id="23" name="Connettore diritto 22">
              <a:extLst>
                <a:ext uri="{FF2B5EF4-FFF2-40B4-BE49-F238E27FC236}">
                  <a16:creationId xmlns:a16="http://schemas.microsoft.com/office/drawing/2014/main" id="{FB03FCF4-08AA-4C3F-83FB-F8D21BE95B78}"/>
                </a:ext>
              </a:extLst>
            </p:cNvPr>
            <p:cNvCxnSpPr>
              <a:cxnSpLocks/>
            </p:cNvCxnSpPr>
            <p:nvPr/>
          </p:nvCxnSpPr>
          <p:spPr>
            <a:xfrm>
              <a:off x="20058081" y="2364476"/>
              <a:ext cx="2210248" cy="0"/>
            </a:xfrm>
            <a:prstGeom prst="line">
              <a:avLst/>
            </a:prstGeom>
            <a:ln w="12700">
              <a:solidFill>
                <a:srgbClr val="252772"/>
              </a:solidFill>
            </a:ln>
          </p:spPr>
          <p:style>
            <a:lnRef idx="1">
              <a:schemeClr val="accent1"/>
            </a:lnRef>
            <a:fillRef idx="0">
              <a:schemeClr val="accent1"/>
            </a:fillRef>
            <a:effectRef idx="0">
              <a:schemeClr val="accent1"/>
            </a:effectRef>
            <a:fontRef idx="minor">
              <a:schemeClr val="tx1"/>
            </a:fontRef>
          </p:style>
        </p:cxnSp>
        <p:cxnSp>
          <p:nvCxnSpPr>
            <p:cNvPr id="26" name="Connettore diritto 25">
              <a:extLst>
                <a:ext uri="{FF2B5EF4-FFF2-40B4-BE49-F238E27FC236}">
                  <a16:creationId xmlns:a16="http://schemas.microsoft.com/office/drawing/2014/main" id="{47D9A894-168D-43AB-B10A-9579212D94F4}"/>
                </a:ext>
              </a:extLst>
            </p:cNvPr>
            <p:cNvCxnSpPr>
              <a:cxnSpLocks/>
            </p:cNvCxnSpPr>
            <p:nvPr/>
          </p:nvCxnSpPr>
          <p:spPr>
            <a:xfrm>
              <a:off x="20058079" y="1315605"/>
              <a:ext cx="2210248" cy="0"/>
            </a:xfrm>
            <a:prstGeom prst="line">
              <a:avLst/>
            </a:prstGeom>
            <a:ln w="12700">
              <a:solidFill>
                <a:srgbClr val="252772"/>
              </a:solidFill>
            </a:ln>
          </p:spPr>
          <p:style>
            <a:lnRef idx="1">
              <a:schemeClr val="accent1"/>
            </a:lnRef>
            <a:fillRef idx="0">
              <a:schemeClr val="accent1"/>
            </a:fillRef>
            <a:effectRef idx="0">
              <a:schemeClr val="accent1"/>
            </a:effectRef>
            <a:fontRef idx="minor">
              <a:schemeClr val="tx1"/>
            </a:fontRef>
          </p:style>
        </p:cxnSp>
      </p:grpSp>
      <p:sp>
        <p:nvSpPr>
          <p:cNvPr id="153" name="An integrated Grid for enabling the energy transition in the Mediterranean"/>
          <p:cNvSpPr txBox="1"/>
          <p:nvPr/>
        </p:nvSpPr>
        <p:spPr>
          <a:xfrm>
            <a:off x="2183079" y="6471128"/>
            <a:ext cx="10213671" cy="79303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lnSpc>
                <a:spcPct val="120000"/>
              </a:lnSpc>
              <a:defRPr sz="5000" b="1" cap="all">
                <a:solidFill>
                  <a:srgbClr val="FFFFFF"/>
                </a:solidFill>
                <a:latin typeface="Helvetica"/>
                <a:ea typeface="Helvetica"/>
                <a:cs typeface="Helvetica"/>
                <a:sym typeface="Helvetica"/>
              </a:defRPr>
            </a:lvl1pPr>
          </a:lstStyle>
          <a:p>
            <a:pPr algn="l">
              <a:lnSpc>
                <a:spcPct val="150000"/>
              </a:lnSpc>
            </a:pPr>
            <a:r>
              <a:rPr lang="en-GB" sz="3400" dirty="0">
                <a:solidFill>
                  <a:srgbClr val="F39324"/>
                </a:solidFill>
              </a:rPr>
              <a:t>WORKSHOP ONLINE</a:t>
            </a:r>
            <a:endParaRPr sz="3400" dirty="0">
              <a:solidFill>
                <a:srgbClr val="F39324"/>
              </a:solidFill>
            </a:endParaRPr>
          </a:p>
        </p:txBody>
      </p:sp>
      <p:sp>
        <p:nvSpPr>
          <p:cNvPr id="154" name="Mediterranean Project 2 Closing Conference"/>
          <p:cNvSpPr txBox="1"/>
          <p:nvPr/>
        </p:nvSpPr>
        <p:spPr>
          <a:xfrm>
            <a:off x="2183079" y="7245869"/>
            <a:ext cx="8842988" cy="2866747"/>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3200" b="1" dirty="0">
                <a:solidFill>
                  <a:srgbClr val="2B2D6D"/>
                </a:solidFill>
                <a:effectLst/>
                <a:latin typeface="Helvetica" pitchFamily="2" charset="0"/>
                <a:ea typeface="Calibri" panose="020F0502020204030204" pitchFamily="34" charset="0"/>
                <a:cs typeface="Calibri" panose="020F0502020204030204" pitchFamily="34" charset="0"/>
              </a:rPr>
              <a:t>"Enabling electricity exchanges  and trading in the Mediterranean"</a:t>
            </a:r>
            <a:endParaRPr lang="es-ES" sz="3200" dirty="0">
              <a:effectLst/>
              <a:latin typeface="Helvetica" pitchFamily="2" charset="0"/>
              <a:ea typeface="Times New Roman" panose="02020603050405020304" pitchFamily="18" charset="0"/>
              <a:cs typeface="Times New Roman" panose="02020603050405020304" pitchFamily="18" charset="0"/>
            </a:endParaRPr>
          </a:p>
          <a:p>
            <a:pPr algn="l">
              <a:lnSpc>
                <a:spcPct val="115000"/>
              </a:lnSpc>
              <a:spcAft>
                <a:spcPts val="300"/>
              </a:spcAft>
            </a:pPr>
            <a:r>
              <a:rPr lang="de-DE" sz="2800" dirty="0">
                <a:solidFill>
                  <a:srgbClr val="797DB0"/>
                </a:solidFill>
                <a:effectLst/>
                <a:latin typeface="Helvetica" pitchFamily="2" charset="0"/>
                <a:ea typeface="Calibri" panose="020F0502020204030204" pitchFamily="34" charset="0"/>
                <a:cs typeface="Calibri" panose="020F0502020204030204" pitchFamily="34" charset="0"/>
              </a:rPr>
              <a:t>Achieving a common technical &amp; regulatory framework to increase electricity exchanges and trading between the two Mediterranean shores.</a:t>
            </a:r>
            <a:endParaRPr lang="es-ES" sz="2800" dirty="0">
              <a:effectLst/>
              <a:latin typeface="Helvetica" pitchFamily="2" charset="0"/>
              <a:ea typeface="Times New Roman" panose="02020603050405020304" pitchFamily="18" charset="0"/>
              <a:cs typeface="Times New Roman" panose="02020603050405020304" pitchFamily="18" charset="0"/>
            </a:endParaRPr>
          </a:p>
        </p:txBody>
      </p:sp>
      <p:pic>
        <p:nvPicPr>
          <p:cNvPr id="10" name="Imagen 9">
            <a:extLst>
              <a:ext uri="{FF2B5EF4-FFF2-40B4-BE49-F238E27FC236}">
                <a16:creationId xmlns:a16="http://schemas.microsoft.com/office/drawing/2014/main" id="{0EE3B76B-E0AA-4584-91C3-699E10EE51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1082" t="-1917" r="-18713" b="6980"/>
          <a:stretch/>
        </p:blipFill>
        <p:spPr bwMode="auto">
          <a:xfrm>
            <a:off x="9068588" y="10188511"/>
            <a:ext cx="4962942" cy="1606739"/>
          </a:xfrm>
          <a:prstGeom prst="rect">
            <a:avLst/>
          </a:prstGeom>
          <a:noFill/>
          <a:ln>
            <a:noFill/>
          </a:ln>
          <a:extLst>
            <a:ext uri="{53640926-AAD7-44D8-BBD7-CCE9431645EC}">
              <a14:shadowObscured xmlns:a14="http://schemas.microsoft.com/office/drawing/2010/main"/>
            </a:ext>
          </a:extLst>
        </p:spPr>
      </p:pic>
      <p:pic>
        <p:nvPicPr>
          <p:cNvPr id="11" name="Imagen 10">
            <a:extLst>
              <a:ext uri="{FF2B5EF4-FFF2-40B4-BE49-F238E27FC236}">
                <a16:creationId xmlns:a16="http://schemas.microsoft.com/office/drawing/2014/main" id="{CE20AE08-7CF2-4528-B790-1322EB7282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654" t="-8181" b="-1"/>
          <a:stretch/>
        </p:blipFill>
        <p:spPr bwMode="auto">
          <a:xfrm>
            <a:off x="8642388" y="12161520"/>
            <a:ext cx="3752808" cy="954115"/>
          </a:xfrm>
          <a:prstGeom prst="rect">
            <a:avLst/>
          </a:prstGeom>
          <a:noFill/>
          <a:ln>
            <a:noFill/>
          </a:ln>
        </p:spPr>
      </p:pic>
      <p:sp>
        <p:nvSpPr>
          <p:cNvPr id="12" name="Mediterranean Project 2 Closing Conference">
            <a:extLst>
              <a:ext uri="{FF2B5EF4-FFF2-40B4-BE49-F238E27FC236}">
                <a16:creationId xmlns:a16="http://schemas.microsoft.com/office/drawing/2014/main" id="{5A190BFC-9C23-4527-9233-CB733005AEB3}"/>
              </a:ext>
            </a:extLst>
          </p:cNvPr>
          <p:cNvSpPr txBox="1"/>
          <p:nvPr/>
        </p:nvSpPr>
        <p:spPr>
          <a:xfrm>
            <a:off x="2183078" y="12433060"/>
            <a:ext cx="4601770" cy="426463"/>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en-GB" sz="2000" b="1" dirty="0">
                <a:solidFill>
                  <a:srgbClr val="2B2D6D"/>
                </a:solidFill>
                <a:effectLst/>
                <a:latin typeface="Helvetica" pitchFamily="2" charset="0"/>
                <a:ea typeface="Calibri" panose="020F0502020204030204" pitchFamily="34" charset="0"/>
                <a:cs typeface="Calibri" panose="020F0502020204030204" pitchFamily="34" charset="0"/>
              </a:rPr>
              <a:t>With the support of European Union</a:t>
            </a:r>
            <a:endParaRPr lang="en-GB" sz="1800" dirty="0">
              <a:effectLst/>
              <a:latin typeface="Helvetica" pitchFamily="2" charset="0"/>
              <a:ea typeface="Times New Roman" panose="02020603050405020304" pitchFamily="18" charset="0"/>
              <a:cs typeface="Times New Roman" panose="02020603050405020304" pitchFamily="18" charset="0"/>
            </a:endParaRPr>
          </a:p>
        </p:txBody>
      </p:sp>
      <p:sp>
        <p:nvSpPr>
          <p:cNvPr id="13" name="Mediterranean Project 2 Closing Conference">
            <a:extLst>
              <a:ext uri="{FF2B5EF4-FFF2-40B4-BE49-F238E27FC236}">
                <a16:creationId xmlns:a16="http://schemas.microsoft.com/office/drawing/2014/main" id="{89F1A396-0EDE-4357-8E94-E506BF275191}"/>
              </a:ext>
            </a:extLst>
          </p:cNvPr>
          <p:cNvSpPr txBox="1"/>
          <p:nvPr/>
        </p:nvSpPr>
        <p:spPr>
          <a:xfrm>
            <a:off x="2183079" y="10995052"/>
            <a:ext cx="8842988" cy="558102"/>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2800" b="1" dirty="0">
                <a:solidFill>
                  <a:srgbClr val="2B2D6D"/>
                </a:solidFill>
                <a:latin typeface="Helvetica" pitchFamily="2" charset="0"/>
                <a:cs typeface="Calibri" panose="020F0502020204030204" pitchFamily="34" charset="0"/>
              </a:rPr>
              <a:t>Organized by</a:t>
            </a:r>
            <a:endParaRPr lang="es-ES" sz="2800" b="1" dirty="0">
              <a:solidFill>
                <a:srgbClr val="2B2D6D"/>
              </a:solidFill>
              <a:latin typeface="Helvetica" pitchFamily="2" charset="0"/>
              <a:cs typeface="Calibri" panose="020F0502020204030204" pitchFamily="34" charset="0"/>
            </a:endParaRPr>
          </a:p>
        </p:txBody>
      </p:sp>
      <p:pic>
        <p:nvPicPr>
          <p:cNvPr id="3" name="Immagine 2">
            <a:extLst>
              <a:ext uri="{FF2B5EF4-FFF2-40B4-BE49-F238E27FC236}">
                <a16:creationId xmlns:a16="http://schemas.microsoft.com/office/drawing/2014/main" id="{6D7D70A5-E0B7-4E7D-9B52-89EC957BCF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5884" y="12274627"/>
            <a:ext cx="1188059" cy="792374"/>
          </a:xfrm>
          <a:prstGeom prst="rect">
            <a:avLst/>
          </a:prstGeom>
        </p:spPr>
      </p:pic>
      <p:pic>
        <p:nvPicPr>
          <p:cNvPr id="6" name="Immagine 5">
            <a:extLst>
              <a:ext uri="{FF2B5EF4-FFF2-40B4-BE49-F238E27FC236}">
                <a16:creationId xmlns:a16="http://schemas.microsoft.com/office/drawing/2014/main" id="{4739194A-B684-464A-A6B9-EA518D17EEFC}"/>
              </a:ext>
            </a:extLst>
          </p:cNvPr>
          <p:cNvPicPr>
            <a:picLocks noChangeAspect="1"/>
          </p:cNvPicPr>
          <p:nvPr/>
        </p:nvPicPr>
        <p:blipFill rotWithShape="1">
          <a:blip r:embed="rId7">
            <a:extLst>
              <a:ext uri="{28A0092B-C50C-407E-A947-70E740481C1C}">
                <a14:useLocalDpi xmlns:a14="http://schemas.microsoft.com/office/drawing/2010/main" val="0"/>
              </a:ext>
            </a:extLst>
          </a:blip>
          <a:srcRect t="10680" b="9682"/>
          <a:stretch/>
        </p:blipFill>
        <p:spPr>
          <a:xfrm>
            <a:off x="4922621" y="10515675"/>
            <a:ext cx="3719767" cy="1279575"/>
          </a:xfrm>
          <a:prstGeom prst="rect">
            <a:avLst/>
          </a:prstGeom>
        </p:spPr>
      </p:pic>
      <p:sp>
        <p:nvSpPr>
          <p:cNvPr id="24" name="Mediterranean Project 2 Closing Conference">
            <a:extLst>
              <a:ext uri="{FF2B5EF4-FFF2-40B4-BE49-F238E27FC236}">
                <a16:creationId xmlns:a16="http://schemas.microsoft.com/office/drawing/2014/main" id="{AC2C9FE2-91AA-4797-94AB-EA03820005E3}"/>
              </a:ext>
            </a:extLst>
          </p:cNvPr>
          <p:cNvSpPr txBox="1"/>
          <p:nvPr/>
        </p:nvSpPr>
        <p:spPr>
          <a:xfrm>
            <a:off x="8018805" y="12464454"/>
            <a:ext cx="682042" cy="426463"/>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2000" b="1" dirty="0">
                <a:solidFill>
                  <a:srgbClr val="2B2D6D"/>
                </a:solidFill>
                <a:effectLst/>
                <a:latin typeface="Helvetica" pitchFamily="2" charset="0"/>
                <a:ea typeface="Calibri" panose="020F0502020204030204" pitchFamily="34" charset="0"/>
                <a:cs typeface="Calibri" panose="020F0502020204030204" pitchFamily="34" charset="0"/>
              </a:rPr>
              <a:t>and</a:t>
            </a:r>
            <a:endParaRPr lang="es-ES" sz="1800" dirty="0">
              <a:effectLst/>
              <a:latin typeface="Helvetica" pitchFamily="2" charset="0"/>
              <a:ea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ínea"/>
          <p:cNvSpPr/>
          <p:nvPr/>
        </p:nvSpPr>
        <p:spPr>
          <a:xfrm>
            <a:off x="2667000" y="2468880"/>
            <a:ext cx="5849291" cy="0"/>
          </a:xfrm>
          <a:prstGeom prst="line">
            <a:avLst/>
          </a:prstGeom>
          <a:ln w="25400">
            <a:solidFill>
              <a:srgbClr val="797DB0"/>
            </a:solidFill>
            <a:miter lim="400000"/>
          </a:ln>
        </p:spPr>
        <p:txBody>
          <a:bodyPr lIns="50800" tIns="50800" rIns="50800" bIns="50800" anchor="ctr"/>
          <a:lstStyle/>
          <a:p>
            <a:endParaRPr/>
          </a:p>
        </p:txBody>
      </p:sp>
      <p:sp>
        <p:nvSpPr>
          <p:cNvPr id="163"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667000" y="3006725"/>
            <a:ext cx="8592047" cy="268791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GCC peak demand is about 120 GW</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Generation is dominated by fossil fuel (RES is about 1% of installed capacity)</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GCC Countries interconnected since 2009</a:t>
            </a:r>
            <a:endParaRPr sz="2800" dirty="0">
              <a:solidFill>
                <a:srgbClr val="252671"/>
              </a:solidFill>
            </a:endParaRPr>
          </a:p>
        </p:txBody>
      </p:sp>
      <p:sp>
        <p:nvSpPr>
          <p:cNvPr id="164" name="HERE THE TITLE"/>
          <p:cNvSpPr txBox="1"/>
          <p:nvPr/>
        </p:nvSpPr>
        <p:spPr>
          <a:xfrm>
            <a:off x="2667000" y="1212850"/>
            <a:ext cx="8592047" cy="104092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US" dirty="0">
                <a:solidFill>
                  <a:srgbClr val="252671"/>
                </a:solidFill>
              </a:rPr>
              <a:t>Overview on Electricity Sector</a:t>
            </a:r>
            <a:endParaRPr dirty="0">
              <a:solidFill>
                <a:srgbClr val="252671"/>
              </a:solidFill>
            </a:endParaRPr>
          </a:p>
        </p:txBody>
      </p:sp>
      <p:sp>
        <p:nvSpPr>
          <p:cNvPr id="8" name="TextBox 7">
            <a:extLst>
              <a:ext uri="{FF2B5EF4-FFF2-40B4-BE49-F238E27FC236}">
                <a16:creationId xmlns:a16="http://schemas.microsoft.com/office/drawing/2014/main" id="{E5E341B9-4131-CE44-A949-1B3B105CF9AD}"/>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dirty="0">
                <a:solidFill>
                  <a:srgbClr val="F39324"/>
                </a:solidFill>
              </a:rPr>
              <a:t>Enabling electricity exchanges and trading in the Mediterranean </a:t>
            </a:r>
          </a:p>
          <a:p>
            <a:pPr algn="r"/>
            <a:r>
              <a:rPr lang="en-GB" sz="1600" b="1" i="1" dirty="0">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dirty="0">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2" name="Picture 1"/>
          <p:cNvPicPr>
            <a:picLocks noChangeAspect="1"/>
          </p:cNvPicPr>
          <p:nvPr/>
        </p:nvPicPr>
        <p:blipFill>
          <a:blip r:embed="rId2"/>
          <a:stretch>
            <a:fillRect/>
          </a:stretch>
        </p:blipFill>
        <p:spPr>
          <a:xfrm>
            <a:off x="11615074" y="3525041"/>
            <a:ext cx="12365783" cy="7015734"/>
          </a:xfrm>
          <a:prstGeom prst="rect">
            <a:avLst/>
          </a:prstGeom>
        </p:spPr>
      </p:pic>
      <p:sp>
        <p:nvSpPr>
          <p:cNvPr id="3" name="Rectangle 2"/>
          <p:cNvSpPr/>
          <p:nvPr/>
        </p:nvSpPr>
        <p:spPr>
          <a:xfrm>
            <a:off x="11615074" y="10716861"/>
            <a:ext cx="11193850" cy="1015663"/>
          </a:xfrm>
          <a:prstGeom prst="rect">
            <a:avLst/>
          </a:prstGeom>
        </p:spPr>
        <p:txBody>
          <a:bodyPr wrap="square">
            <a:spAutoFit/>
          </a:bodyPr>
          <a:lstStyle/>
          <a:p>
            <a:pPr algn="l"/>
            <a:r>
              <a:rPr lang="en-US" dirty="0"/>
              <a:t>Electricity demand continues to rise in the GCC and MENA regions</a:t>
            </a:r>
          </a:p>
          <a:p>
            <a:pPr algn="l"/>
            <a:r>
              <a:rPr lang="en-US" sz="1800" dirty="0"/>
              <a:t>[Source: KAPSARC - Electricity Market Integration in the GCC and MENA: Imperatives and Challenges 2018]</a:t>
            </a:r>
          </a:p>
        </p:txBody>
      </p:sp>
      <p:pic>
        <p:nvPicPr>
          <p:cNvPr id="11" name="Picture 10"/>
          <p:cNvPicPr>
            <a:picLocks noChangeAspect="1"/>
          </p:cNvPicPr>
          <p:nvPr/>
        </p:nvPicPr>
        <p:blipFill rotWithShape="1">
          <a:blip r:embed="rId3"/>
          <a:srcRect l="28834" t="25456" r="12259" b="13073"/>
          <a:stretch/>
        </p:blipFill>
        <p:spPr>
          <a:xfrm>
            <a:off x="2133600" y="4988556"/>
            <a:ext cx="9481474" cy="6774975"/>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ínea"/>
          <p:cNvSpPr/>
          <p:nvPr/>
        </p:nvSpPr>
        <p:spPr>
          <a:xfrm>
            <a:off x="2667000" y="2468880"/>
            <a:ext cx="5849291" cy="0"/>
          </a:xfrm>
          <a:prstGeom prst="line">
            <a:avLst/>
          </a:prstGeom>
          <a:ln w="25400">
            <a:solidFill>
              <a:srgbClr val="797DB0"/>
            </a:solidFill>
            <a:miter lim="400000"/>
          </a:ln>
        </p:spPr>
        <p:txBody>
          <a:bodyPr lIns="50800" tIns="50800" rIns="50800" bIns="50800" anchor="ctr"/>
          <a:lstStyle/>
          <a:p>
            <a:endParaRPr/>
          </a:p>
        </p:txBody>
      </p:sp>
      <p:sp>
        <p:nvSpPr>
          <p:cNvPr id="163"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667000" y="3006725"/>
            <a:ext cx="9525000" cy="583974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Significant capacity of renewables are planned. Majority of capacity is PV</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endParaRP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Renewables are mainly sponsored by the governments.</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endParaRP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Ministries of energy/electricity, national regulators and utilities understands that interconnections and market design is key to utilize the renewables and reduce the dependency on fossil fuel.</a:t>
            </a:r>
          </a:p>
        </p:txBody>
      </p:sp>
      <p:sp>
        <p:nvSpPr>
          <p:cNvPr id="164" name="HERE THE TITLE"/>
          <p:cNvSpPr txBox="1"/>
          <p:nvPr/>
        </p:nvSpPr>
        <p:spPr>
          <a:xfrm>
            <a:off x="2667000" y="1212850"/>
            <a:ext cx="8592047" cy="104092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US" dirty="0">
                <a:solidFill>
                  <a:srgbClr val="252671"/>
                </a:solidFill>
              </a:rPr>
              <a:t>Renewable Projects in GCC</a:t>
            </a:r>
            <a:endParaRPr dirty="0">
              <a:solidFill>
                <a:srgbClr val="252671"/>
              </a:solidFill>
            </a:endParaRPr>
          </a:p>
        </p:txBody>
      </p:sp>
      <p:sp>
        <p:nvSpPr>
          <p:cNvPr id="8" name="TextBox 7">
            <a:extLst>
              <a:ext uri="{FF2B5EF4-FFF2-40B4-BE49-F238E27FC236}">
                <a16:creationId xmlns:a16="http://schemas.microsoft.com/office/drawing/2014/main" id="{E5E341B9-4131-CE44-A949-1B3B105CF9AD}"/>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dirty="0">
                <a:solidFill>
                  <a:srgbClr val="F39324"/>
                </a:solidFill>
              </a:rPr>
              <a:t>Enabling electricity exchanges and trading in the Mediterranean </a:t>
            </a:r>
          </a:p>
          <a:p>
            <a:pPr algn="r"/>
            <a:r>
              <a:rPr lang="en-GB" sz="1600" b="1" i="1" dirty="0">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dirty="0">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9" name="Picture 8"/>
          <p:cNvPicPr>
            <a:picLocks noChangeAspect="1"/>
          </p:cNvPicPr>
          <p:nvPr/>
        </p:nvPicPr>
        <p:blipFill>
          <a:blip r:embed="rId2"/>
          <a:stretch>
            <a:fillRect/>
          </a:stretch>
        </p:blipFill>
        <p:spPr>
          <a:xfrm>
            <a:off x="12623800" y="2468881"/>
            <a:ext cx="10498892" cy="7265670"/>
          </a:xfrm>
          <a:prstGeom prst="rect">
            <a:avLst/>
          </a:prstGeom>
        </p:spPr>
      </p:pic>
      <p:sp>
        <p:nvSpPr>
          <p:cNvPr id="10" name="Rectangle 9"/>
          <p:cNvSpPr/>
          <p:nvPr/>
        </p:nvSpPr>
        <p:spPr>
          <a:xfrm>
            <a:off x="12623800" y="9734551"/>
            <a:ext cx="10498892" cy="707886"/>
          </a:xfrm>
          <a:prstGeom prst="rect">
            <a:avLst/>
          </a:prstGeom>
          <a:solidFill>
            <a:srgbClr val="E4B885"/>
          </a:solidFill>
        </p:spPr>
        <p:txBody>
          <a:bodyPr wrap="square">
            <a:spAutoFit/>
          </a:bodyPr>
          <a:lstStyle/>
          <a:p>
            <a:pPr algn="l"/>
            <a:r>
              <a:rPr lang="en-GB" sz="2000" b="1" dirty="0">
                <a:solidFill>
                  <a:schemeClr val="bg1"/>
                </a:solidFill>
              </a:rPr>
              <a:t>Estimated Renewables Energy Capacity by 2030 (Source: IRENA Renewable Energy Market Analysis: GCC 2019)</a:t>
            </a:r>
            <a:endParaRPr lang="en-US" sz="2000" b="1" dirty="0">
              <a:solidFill>
                <a:schemeClr val="bg1"/>
              </a:solidFill>
            </a:endParaRPr>
          </a:p>
        </p:txBody>
      </p:sp>
      <p:sp>
        <p:nvSpPr>
          <p:cNvPr id="11" name="TextBox 10">
            <a:extLst>
              <a:ext uri="{FF2B5EF4-FFF2-40B4-BE49-F238E27FC236}">
                <a16:creationId xmlns:a16="http://schemas.microsoft.com/office/drawing/2014/main" id="{FC24EC69-4625-41B1-AEC9-770ECF98665C}"/>
              </a:ext>
            </a:extLst>
          </p:cNvPr>
          <p:cNvSpPr txBox="1"/>
          <p:nvPr/>
        </p:nvSpPr>
        <p:spPr>
          <a:xfrm>
            <a:off x="12630192" y="10831620"/>
            <a:ext cx="10492500"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US" sz="2400" dirty="0">
                <a:solidFill>
                  <a:srgbClr val="252671"/>
                </a:solidFill>
              </a:rPr>
              <a:t>Note: there are changes in the plan. The significant change is in Saudi where the plans is to install about 60 GW RES </a:t>
            </a:r>
            <a:endParaRPr lang="en-US" dirty="0"/>
          </a:p>
        </p:txBody>
      </p:sp>
    </p:spTree>
    <p:extLst>
      <p:ext uri="{BB962C8B-B14F-4D97-AF65-F5344CB8AC3E}">
        <p14:creationId xmlns:p14="http://schemas.microsoft.com/office/powerpoint/2010/main" val="257850689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ínea"/>
          <p:cNvSpPr/>
          <p:nvPr/>
        </p:nvSpPr>
        <p:spPr>
          <a:xfrm>
            <a:off x="2667000" y="2468880"/>
            <a:ext cx="5849291" cy="0"/>
          </a:xfrm>
          <a:prstGeom prst="line">
            <a:avLst/>
          </a:prstGeom>
          <a:ln w="25400">
            <a:solidFill>
              <a:srgbClr val="797DB0"/>
            </a:solidFill>
            <a:miter lim="400000"/>
          </a:ln>
        </p:spPr>
        <p:txBody>
          <a:bodyPr lIns="50800" tIns="50800" rIns="50800" bIns="50800" anchor="ctr"/>
          <a:lstStyle/>
          <a:p>
            <a:endParaRPr/>
          </a:p>
        </p:txBody>
      </p:sp>
      <p:sp>
        <p:nvSpPr>
          <p:cNvPr id="163"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667000" y="3006725"/>
            <a:ext cx="10152888" cy="7132402"/>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There is an entity to regulate the electricity sector for GCC interconnector, Advisory and Regulatory Committee.</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endParaRPr>
          </a:p>
          <a:p>
            <a:pPr marL="349250" indent="-34925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latin typeface="Helvetica"/>
                <a:cs typeface="Helvetica"/>
              </a:rPr>
              <a:t>GCC</a:t>
            </a:r>
            <a:r>
              <a:rPr lang="en-US" sz="2800" dirty="0">
                <a:solidFill>
                  <a:srgbClr val="252671"/>
                </a:solidFill>
              </a:rPr>
              <a:t> Member States mainly adopt single buyer model and regulatory reforms are still being implemented.</a:t>
            </a:r>
          </a:p>
          <a:p>
            <a:pPr marL="742950" indent="-457200" algn="just" defTabSz="457200">
              <a:lnSpc>
                <a:spcPct val="150000"/>
              </a:lnSpc>
              <a:buFont typeface="Courier New" panose="02070309020205020404" pitchFamily="49" charset="0"/>
              <a:buChar char="o"/>
              <a:defRPr sz="2500">
                <a:solidFill>
                  <a:srgbClr val="1E2A37"/>
                </a:solidFill>
                <a:latin typeface="Helvetica"/>
                <a:ea typeface="Helvetica"/>
                <a:cs typeface="Helvetica"/>
                <a:sym typeface="Helvetica"/>
              </a:defRPr>
            </a:pPr>
            <a:endParaRPr lang="en-US" sz="2800" dirty="0">
              <a:solidFill>
                <a:srgbClr val="252671"/>
              </a:solidFill>
            </a:endParaRPr>
          </a:p>
          <a:p>
            <a:pPr marL="342900" lvl="3"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Energy remains subsidized in all GCC countries. Gradual removal is in the process.</a:t>
            </a:r>
          </a:p>
          <a:p>
            <a:pPr marL="800100" lvl="3" indent="-457200" algn="just" defTabSz="457200">
              <a:lnSpc>
                <a:spcPct val="150000"/>
              </a:lnSpc>
              <a:buFont typeface="Courier New" panose="02070309020205020404" pitchFamily="49" charset="0"/>
              <a:buChar char="o"/>
              <a:defRPr sz="2500">
                <a:solidFill>
                  <a:srgbClr val="1E2A37"/>
                </a:solidFill>
                <a:latin typeface="Helvetica"/>
                <a:ea typeface="Helvetica"/>
                <a:cs typeface="Helvetica"/>
                <a:sym typeface="Helvetica"/>
              </a:defRPr>
            </a:pPr>
            <a:endParaRPr lang="en-US" sz="2800" dirty="0">
              <a:solidFill>
                <a:srgbClr val="252671"/>
              </a:solidFill>
            </a:endParaRPr>
          </a:p>
          <a:p>
            <a:pPr marL="342900" lvl="3"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latin typeface="Helvetica"/>
                <a:ea typeface="Helvetica"/>
                <a:cs typeface="Helvetica"/>
              </a:rPr>
              <a:t>The current trading in the GCC is generally long-term.</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endParaRPr>
          </a:p>
        </p:txBody>
      </p:sp>
      <p:sp>
        <p:nvSpPr>
          <p:cNvPr id="164" name="HERE THE TITLE"/>
          <p:cNvSpPr txBox="1"/>
          <p:nvPr/>
        </p:nvSpPr>
        <p:spPr>
          <a:xfrm>
            <a:off x="2667000" y="1212850"/>
            <a:ext cx="8592047" cy="104092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US" dirty="0">
                <a:solidFill>
                  <a:srgbClr val="252671"/>
                </a:solidFill>
              </a:rPr>
              <a:t>Energy Sector in GCC</a:t>
            </a:r>
            <a:endParaRPr dirty="0">
              <a:solidFill>
                <a:srgbClr val="252671"/>
              </a:solidFill>
            </a:endParaRPr>
          </a:p>
        </p:txBody>
      </p:sp>
      <p:sp>
        <p:nvSpPr>
          <p:cNvPr id="8" name="TextBox 7">
            <a:extLst>
              <a:ext uri="{FF2B5EF4-FFF2-40B4-BE49-F238E27FC236}">
                <a16:creationId xmlns:a16="http://schemas.microsoft.com/office/drawing/2014/main" id="{E5E341B9-4131-CE44-A949-1B3B105CF9AD}"/>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dirty="0">
                <a:solidFill>
                  <a:srgbClr val="F39324"/>
                </a:solidFill>
              </a:rPr>
              <a:t>Enabling electricity exchanges and trading in the Mediterranean </a:t>
            </a:r>
          </a:p>
          <a:p>
            <a:pPr algn="r"/>
            <a:r>
              <a:rPr lang="en-GB" sz="1600" b="1" i="1" dirty="0">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dirty="0">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10" name="Picture 9"/>
          <p:cNvPicPr>
            <a:picLocks noChangeAspect="1"/>
          </p:cNvPicPr>
          <p:nvPr/>
        </p:nvPicPr>
        <p:blipFill>
          <a:blip r:embed="rId2"/>
          <a:stretch>
            <a:fillRect/>
          </a:stretch>
        </p:blipFill>
        <p:spPr>
          <a:xfrm>
            <a:off x="13011150" y="3496302"/>
            <a:ext cx="10370071" cy="6233076"/>
          </a:xfrm>
          <a:prstGeom prst="rect">
            <a:avLst/>
          </a:prstGeom>
        </p:spPr>
      </p:pic>
      <p:sp>
        <p:nvSpPr>
          <p:cNvPr id="11" name="Rectangle 10"/>
          <p:cNvSpPr/>
          <p:nvPr/>
        </p:nvSpPr>
        <p:spPr>
          <a:xfrm>
            <a:off x="16556954" y="9729378"/>
            <a:ext cx="3278462" cy="461665"/>
          </a:xfrm>
          <a:prstGeom prst="rect">
            <a:avLst/>
          </a:prstGeom>
        </p:spPr>
        <p:txBody>
          <a:bodyPr wrap="none">
            <a:spAutoFit/>
          </a:bodyPr>
          <a:lstStyle/>
          <a:p>
            <a:r>
              <a:rPr lang="en-US" b="1" dirty="0">
                <a:solidFill>
                  <a:srgbClr val="252671"/>
                </a:solidFill>
              </a:rPr>
              <a:t>Energy Trade in GCC</a:t>
            </a:r>
            <a:endParaRPr lang="en-US" b="1" dirty="0"/>
          </a:p>
        </p:txBody>
      </p:sp>
    </p:spTree>
    <p:extLst>
      <p:ext uri="{BB962C8B-B14F-4D97-AF65-F5344CB8AC3E}">
        <p14:creationId xmlns:p14="http://schemas.microsoft.com/office/powerpoint/2010/main" val="213336562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ínea"/>
          <p:cNvSpPr/>
          <p:nvPr/>
        </p:nvSpPr>
        <p:spPr>
          <a:xfrm>
            <a:off x="2667000" y="2468880"/>
            <a:ext cx="5849291" cy="0"/>
          </a:xfrm>
          <a:prstGeom prst="line">
            <a:avLst/>
          </a:prstGeom>
          <a:ln w="25400">
            <a:solidFill>
              <a:srgbClr val="797DB0"/>
            </a:solidFill>
            <a:miter lim="400000"/>
          </a:ln>
        </p:spPr>
        <p:txBody>
          <a:bodyPr lIns="50800" tIns="50800" rIns="50800" bIns="50800" anchor="ctr"/>
          <a:lstStyle/>
          <a:p>
            <a:endParaRPr/>
          </a:p>
        </p:txBody>
      </p:sp>
      <p:sp>
        <p:nvSpPr>
          <p:cNvPr id="163"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667000" y="3006725"/>
            <a:ext cx="19680936" cy="7132402"/>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latin typeface="Helvetica"/>
                <a:ea typeface="Helvetica"/>
                <a:cs typeface="Helvetica"/>
              </a:rPr>
              <a:t>Alignment of the national regulation with cross border regulations is key </a:t>
            </a:r>
            <a:r>
              <a:rPr lang="en-US" sz="2800" dirty="0">
                <a:solidFill>
                  <a:srgbClr val="252671"/>
                </a:solidFill>
                <a:latin typeface="Helvetica"/>
                <a:ea typeface="Helvetica"/>
                <a:cs typeface="Helvetica"/>
                <a:sym typeface="Wingdings" panose="05000000000000000000" pitchFamily="2" charset="2"/>
              </a:rPr>
              <a:t></a:t>
            </a:r>
            <a:r>
              <a:rPr lang="en-US" sz="2800" dirty="0">
                <a:solidFill>
                  <a:srgbClr val="252671"/>
                </a:solidFill>
                <a:latin typeface="Helvetica"/>
                <a:ea typeface="Helvetica"/>
                <a:cs typeface="Helvetica"/>
              </a:rPr>
              <a:t> The need of regional regulator.</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latin typeface="Helvetica"/>
              <a:ea typeface="Helvetica"/>
              <a:cs typeface="Helvetica"/>
            </a:endParaRP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Need of neutral regional system &amp; market operators (GCCIA operates only for GCC).</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endParaRP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latin typeface="Helvetica"/>
                <a:ea typeface="Helvetica"/>
                <a:cs typeface="Helvetica"/>
              </a:rPr>
              <a:t>Need for transparent and open energy market.</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endParaRP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latin typeface="Helvetica"/>
                <a:ea typeface="Helvetica"/>
                <a:cs typeface="Helvetica"/>
              </a:rPr>
              <a:t>Liberalization of the electricity market is in process in many counters in the region, but focus was on local priorities and not cross border objectives. More attention is needed to exploit cross border opportunities.</a:t>
            </a: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endParaRPr lang="en-US" sz="2800" dirty="0">
              <a:solidFill>
                <a:srgbClr val="252671"/>
              </a:solidFill>
              <a:latin typeface="Helvetica"/>
              <a:ea typeface="Helvetica"/>
              <a:cs typeface="Helvetica"/>
            </a:endParaRPr>
          </a:p>
          <a:p>
            <a:pPr marL="342900" indent="-342900" algn="just" defTabSz="457200">
              <a:lnSpc>
                <a:spcPct val="150000"/>
              </a:lnSpc>
              <a:buFont typeface="Arial" panose="020B0604020202020204" pitchFamily="34" charset="0"/>
              <a:buChar char="•"/>
              <a:defRPr sz="2500">
                <a:solidFill>
                  <a:srgbClr val="1E2A37"/>
                </a:solidFill>
                <a:latin typeface="Helvetica"/>
                <a:ea typeface="Helvetica"/>
                <a:cs typeface="Helvetica"/>
                <a:sym typeface="Helvetica"/>
              </a:defRPr>
            </a:pPr>
            <a:r>
              <a:rPr lang="en-US" sz="2800" dirty="0">
                <a:solidFill>
                  <a:srgbClr val="252671"/>
                </a:solidFill>
              </a:rPr>
              <a:t>Important to proactively engage with decision makers to address their concerns in all aspects; technical, financial, regulatory, etc.</a:t>
            </a:r>
          </a:p>
        </p:txBody>
      </p:sp>
      <p:sp>
        <p:nvSpPr>
          <p:cNvPr id="164" name="HERE THE TITLE"/>
          <p:cNvSpPr txBox="1"/>
          <p:nvPr/>
        </p:nvSpPr>
        <p:spPr>
          <a:xfrm>
            <a:off x="2667000" y="1212850"/>
            <a:ext cx="12292584" cy="101297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US" dirty="0">
                <a:solidFill>
                  <a:srgbClr val="252671"/>
                </a:solidFill>
              </a:rPr>
              <a:t>Way Forward for MENA Region</a:t>
            </a:r>
            <a:endParaRPr dirty="0">
              <a:solidFill>
                <a:srgbClr val="252671"/>
              </a:solidFill>
            </a:endParaRPr>
          </a:p>
        </p:txBody>
      </p:sp>
      <p:sp>
        <p:nvSpPr>
          <p:cNvPr id="8" name="TextBox 7">
            <a:extLst>
              <a:ext uri="{FF2B5EF4-FFF2-40B4-BE49-F238E27FC236}">
                <a16:creationId xmlns:a16="http://schemas.microsoft.com/office/drawing/2014/main" id="{E5E341B9-4131-CE44-A949-1B3B105CF9AD}"/>
              </a:ext>
            </a:extLst>
          </p:cNvPr>
          <p:cNvSpPr txBox="1"/>
          <p:nvPr/>
        </p:nvSpPr>
        <p:spPr>
          <a:xfrm>
            <a:off x="10442448" y="12554943"/>
            <a:ext cx="6511389"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dirty="0">
                <a:solidFill>
                  <a:srgbClr val="F39324"/>
                </a:solidFill>
              </a:rPr>
              <a:t>Enabling electricity exchanges and trading in the Mediterranean </a:t>
            </a:r>
          </a:p>
          <a:p>
            <a:pPr algn="r"/>
            <a:r>
              <a:rPr lang="en-GB" sz="1600" b="1" i="1" dirty="0">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dirty="0">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418839694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C769A40C-B7D5-49CC-B684-836B88E54B5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330" y="0"/>
            <a:ext cx="24369340" cy="13716000"/>
          </a:xfrm>
          <a:prstGeom prst="rect">
            <a:avLst/>
          </a:prstGeom>
        </p:spPr>
      </p:pic>
      <p:sp>
        <p:nvSpPr>
          <p:cNvPr id="228" name="thank you!"/>
          <p:cNvSpPr txBox="1"/>
          <p:nvPr/>
        </p:nvSpPr>
        <p:spPr>
          <a:xfrm>
            <a:off x="1923420" y="1494414"/>
            <a:ext cx="9693513" cy="218931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nSpc>
                <a:spcPct val="120000"/>
              </a:lnSpc>
              <a:defRPr sz="12000" b="1" cap="all">
                <a:solidFill>
                  <a:srgbClr val="FFFFFF"/>
                </a:solidFill>
                <a:latin typeface="Helvetica"/>
                <a:ea typeface="Helvetica"/>
                <a:cs typeface="Helvetica"/>
                <a:sym typeface="Helvetica"/>
              </a:defRPr>
            </a:lvl1pPr>
          </a:lstStyle>
          <a:p>
            <a:r>
              <a:rPr dirty="0">
                <a:solidFill>
                  <a:schemeClr val="bg1"/>
                </a:solidFill>
              </a:rPr>
              <a:t>thank you!</a:t>
            </a:r>
          </a:p>
        </p:txBody>
      </p:sp>
      <p:sp>
        <p:nvSpPr>
          <p:cNvPr id="6" name="CuadroTexto 5">
            <a:extLst>
              <a:ext uri="{FF2B5EF4-FFF2-40B4-BE49-F238E27FC236}">
                <a16:creationId xmlns:a16="http://schemas.microsoft.com/office/drawing/2014/main" id="{9B306E2C-F689-46A7-B6A5-53CA2BAB6C4F}"/>
              </a:ext>
            </a:extLst>
          </p:cNvPr>
          <p:cNvSpPr txBox="1"/>
          <p:nvPr/>
        </p:nvSpPr>
        <p:spPr>
          <a:xfrm>
            <a:off x="4631465" y="8510049"/>
            <a:ext cx="4277421"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50000"/>
              </a:lnSpc>
              <a:spcBef>
                <a:spcPts val="0"/>
              </a:spcBef>
              <a:spcAft>
                <a:spcPts val="0"/>
              </a:spcAft>
              <a:buClrTx/>
              <a:buSzTx/>
              <a:buFontTx/>
              <a:buNone/>
              <a:tabLst/>
            </a:pPr>
            <a:r>
              <a:rPr kumimoji="0" lang="es-ES" b="1" i="0" u="none" strike="noStrike" cap="none" spc="0" normalizeH="0" baseline="0" dirty="0">
                <a:ln>
                  <a:noFill/>
                </a:ln>
                <a:solidFill>
                  <a:schemeClr val="bg1"/>
                </a:solidFill>
                <a:effectLst/>
                <a:uFillTx/>
                <a:latin typeface="Helvetica" pitchFamily="2" charset="0"/>
                <a:sym typeface="Helvetica Neue"/>
              </a:rPr>
              <a:t>Med-TSO and MEDREG are Co-Funded by:  </a:t>
            </a:r>
            <a:endParaRPr kumimoji="0" lang="es-ES" sz="2000" b="1" i="0" u="none" strike="noStrike" cap="none" spc="0" normalizeH="0" baseline="0" dirty="0">
              <a:ln>
                <a:noFill/>
              </a:ln>
              <a:solidFill>
                <a:schemeClr val="bg1"/>
              </a:solidFill>
              <a:effectLst/>
              <a:uFillTx/>
              <a:latin typeface="Helvetica" pitchFamily="2" charset="0"/>
              <a:sym typeface="Helvetica Neue"/>
            </a:endParaRPr>
          </a:p>
        </p:txBody>
      </p:sp>
      <p:pic>
        <p:nvPicPr>
          <p:cNvPr id="5" name="Immagine 4">
            <a:extLst>
              <a:ext uri="{FF2B5EF4-FFF2-40B4-BE49-F238E27FC236}">
                <a16:creationId xmlns:a16="http://schemas.microsoft.com/office/drawing/2014/main" id="{12925CD7-B4F2-4B59-B697-527270B1FE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6569" y="9867657"/>
            <a:ext cx="2791311" cy="1861661"/>
          </a:xfrm>
          <a:prstGeom prst="rect">
            <a:avLst/>
          </a:prstGeom>
        </p:spPr>
      </p:pic>
      <p:sp>
        <p:nvSpPr>
          <p:cNvPr id="8" name="CuadroTexto 5">
            <a:extLst>
              <a:ext uri="{FF2B5EF4-FFF2-40B4-BE49-F238E27FC236}">
                <a16:creationId xmlns:a16="http://schemas.microsoft.com/office/drawing/2014/main" id="{2C01446C-D13D-4B76-A222-F771351BA877}"/>
              </a:ext>
            </a:extLst>
          </p:cNvPr>
          <p:cNvSpPr txBox="1"/>
          <p:nvPr/>
        </p:nvSpPr>
        <p:spPr>
          <a:xfrm>
            <a:off x="1821245" y="11876338"/>
            <a:ext cx="989786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fontAlgn="base" hangingPunct="0"/>
            <a:r>
              <a:rPr lang="en-US" sz="18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This publication was produced with the financial support of the European Union. Its contents are the sole responsibility of Med-TSO and MEDREG and do not necessarily reflect the views of the European Union.</a:t>
            </a:r>
            <a:endParaRPr lang="it-IT"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4341</TotalTime>
  <Words>468</Words>
  <Application>Microsoft Office PowerPoint</Application>
  <PresentationFormat>Custom</PresentationFormat>
  <Paragraphs>53</Paragraphs>
  <Slides>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Calibri</vt:lpstr>
      <vt:lpstr>Courier New</vt:lpstr>
      <vt:lpstr>DIN Next LT Pro</vt:lpstr>
      <vt:lpstr>Helvetica</vt:lpstr>
      <vt:lpstr>Helvetica Neue</vt:lpstr>
      <vt:lpstr>Helvetica Neue Medium</vt:lpstr>
      <vt:lpstr>21_BasicWhite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Notari Sergio (EXT_MED-TSO)</dc:creator>
  <cp:lastModifiedBy>Moayed</cp:lastModifiedBy>
  <cp:revision>94</cp:revision>
  <dcterms:modified xsi:type="dcterms:W3CDTF">2022-02-08T15:59:03Z</dcterms:modified>
</cp:coreProperties>
</file>