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2.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13"/>
  </p:notesMasterIdLst>
  <p:sldIdLst>
    <p:sldId id="256" r:id="rId2"/>
    <p:sldId id="1648" r:id="rId3"/>
    <p:sldId id="1649" r:id="rId4"/>
    <p:sldId id="1621" r:id="rId5"/>
    <p:sldId id="1660" r:id="rId6"/>
    <p:sldId id="1657" r:id="rId7"/>
    <p:sldId id="1645" r:id="rId8"/>
    <p:sldId id="1643" r:id="rId9"/>
    <p:sldId id="1655" r:id="rId10"/>
    <p:sldId id="1659" r:id="rId11"/>
    <p:sldId id="264" r:id="rId12"/>
  </p:sldIdLst>
  <p:sldSz cx="24384000" cy="13716000"/>
  <p:notesSz cx="6797675" cy="9926638"/>
  <p:embeddedFontLst>
    <p:embeddedFont>
      <p:font typeface="Calibri" panose="020F0502020204030204" pitchFamily="34" charset="0"/>
      <p:regular r:id="rId14"/>
      <p:bold r:id="rId15"/>
      <p:italic r:id="rId16"/>
      <p:boldItalic r:id="rId17"/>
    </p:embeddedFont>
    <p:embeddedFont>
      <p:font typeface="Helvetica" panose="020B0604020202020204" pitchFamily="34" charset="0"/>
      <p:regular r:id="rId18"/>
      <p:bold r:id="rId19"/>
      <p:italic r:id="rId20"/>
      <p:boldItalic r:id="rId21"/>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365" userDrawn="1">
          <p15:clr>
            <a:srgbClr val="A4A3A4"/>
          </p15:clr>
        </p15:guide>
        <p15:guide id="2" pos="7703"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671"/>
    <a:srgbClr val="BFBFBF"/>
    <a:srgbClr val="00A0D7"/>
    <a:srgbClr val="F39324"/>
    <a:srgbClr val="797D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06E2C4-CC09-4D51-A371-5185BDDE1C4F}" v="1" dt="2022-02-07T17:21:57.31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06" autoAdjust="0"/>
    <p:restoredTop sz="86541" autoAdjust="0"/>
  </p:normalViewPr>
  <p:slideViewPr>
    <p:cSldViewPr snapToGrid="0" snapToObjects="1">
      <p:cViewPr varScale="1">
        <p:scale>
          <a:sx n="36" d="100"/>
          <a:sy n="36" d="100"/>
        </p:scale>
        <p:origin x="1157" y="34"/>
      </p:cViewPr>
      <p:guideLst>
        <p:guide orient="horz" pos="4365"/>
        <p:guide pos="7703"/>
      </p:guideLst>
    </p:cSldViewPr>
  </p:slideViewPr>
  <p:outlineViewPr>
    <p:cViewPr>
      <p:scale>
        <a:sx n="33" d="100"/>
        <a:sy n="33" d="100"/>
      </p:scale>
      <p:origin x="0" y="0"/>
    </p:cViewPr>
  </p:outlineViewPr>
  <p:notesTextViewPr>
    <p:cViewPr>
      <p:scale>
        <a:sx n="3" d="2"/>
        <a:sy n="3" d="2"/>
      </p:scale>
      <p:origin x="0" y="0"/>
    </p:cViewPr>
  </p:notesTextViewPr>
  <p:sorterViewPr>
    <p:cViewPr>
      <p:scale>
        <a:sx n="60" d="100"/>
        <a:sy n="60" d="100"/>
      </p:scale>
      <p:origin x="0" y="0"/>
    </p:cViewPr>
  </p:sorterViewPr>
  <p:notesViewPr>
    <p:cSldViewPr snapToGrid="0" snapToObjects="1" showGuides="1">
      <p:cViewPr varScale="1">
        <p:scale>
          <a:sx n="84" d="100"/>
          <a:sy n="84" d="100"/>
        </p:scale>
        <p:origin x="382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driguez García, JuanMa" userId="c03e3c93-c327-47e7-9dcc-c66eade9a814" providerId="ADAL" clId="{EF06E2C4-CC09-4D51-A371-5185BDDE1C4F}"/>
    <pc:docChg chg="delSld modSld">
      <pc:chgData name="Rodriguez García, JuanMa" userId="c03e3c93-c327-47e7-9dcc-c66eade9a814" providerId="ADAL" clId="{EF06E2C4-CC09-4D51-A371-5185BDDE1C4F}" dt="2022-02-07T17:21:57.312" v="4" actId="20577"/>
      <pc:docMkLst>
        <pc:docMk/>
      </pc:docMkLst>
      <pc:sldChg chg="del">
        <pc:chgData name="Rodriguez García, JuanMa" userId="c03e3c93-c327-47e7-9dcc-c66eade9a814" providerId="ADAL" clId="{EF06E2C4-CC09-4D51-A371-5185BDDE1C4F}" dt="2022-02-07T17:01:14.066" v="0" actId="47"/>
        <pc:sldMkLst>
          <pc:docMk/>
          <pc:sldMk cId="250062556" sldId="265"/>
        </pc:sldMkLst>
      </pc:sldChg>
      <pc:sldChg chg="modSp modNotesTx">
        <pc:chgData name="Rodriguez García, JuanMa" userId="c03e3c93-c327-47e7-9dcc-c66eade9a814" providerId="ADAL" clId="{EF06E2C4-CC09-4D51-A371-5185BDDE1C4F}" dt="2022-02-07T17:21:57.312" v="4" actId="20577"/>
        <pc:sldMkLst>
          <pc:docMk/>
          <pc:sldMk cId="1328169229" sldId="1645"/>
        </pc:sldMkLst>
        <pc:spChg chg="mod">
          <ac:chgData name="Rodriguez García, JuanMa" userId="c03e3c93-c327-47e7-9dcc-c66eade9a814" providerId="ADAL" clId="{EF06E2C4-CC09-4D51-A371-5185BDDE1C4F}" dt="2022-02-07T17:21:57.312" v="4" actId="20577"/>
          <ac:spMkLst>
            <pc:docMk/>
            <pc:sldMk cId="1328169229" sldId="1645"/>
            <ac:spMk id="6" creationId="{80838F37-A97E-411F-AA24-3E22DCD2D2F4}"/>
          </ac:spMkLst>
        </pc:spChg>
      </pc:sldChg>
      <pc:sldChg chg="modNotesTx">
        <pc:chgData name="Rodriguez García, JuanMa" userId="c03e3c93-c327-47e7-9dcc-c66eade9a814" providerId="ADAL" clId="{EF06E2C4-CC09-4D51-A371-5185BDDE1C4F}" dt="2022-02-07T17:01:39.312" v="3" actId="20577"/>
        <pc:sldMkLst>
          <pc:docMk/>
          <pc:sldMk cId="432765144" sldId="1655"/>
        </pc:sldMkLst>
      </pc:sldChg>
      <pc:sldChg chg="modNotesTx">
        <pc:chgData name="Rodriguez García, JuanMa" userId="c03e3c93-c327-47e7-9dcc-c66eade9a814" providerId="ADAL" clId="{EF06E2C4-CC09-4D51-A371-5185BDDE1C4F}" dt="2022-02-07T17:01:33.507" v="2" actId="20577"/>
        <pc:sldMkLst>
          <pc:docMk/>
          <pc:sldMk cId="3794652982" sldId="1657"/>
        </pc:sldMkLst>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02T08:37:34.775"/>
    </inkml:context>
    <inkml:brush xml:id="br0">
      <inkml:brushProperty name="width" value="0.28222" units="cm"/>
      <inkml:brushProperty name="height" value="0.56444" units="cm"/>
      <inkml:brushProperty name="color" value="#0069AF"/>
      <inkml:brushProperty name="tip" value="rectangle"/>
      <inkml:brushProperty name="rasterOp" value="maskPen"/>
      <inkml:brushProperty name="ignorePressure" value="1"/>
    </inkml:brush>
  </inkml:definitions>
  <inkml:trace contextRef="#ctx0" brushRef="#br0">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02T11:28:29.772"/>
    </inkml:context>
    <inkml:brush xml:id="br0">
      <inkml:brushProperty name="width" value="0.3" units="cm"/>
      <inkml:brushProperty name="height" value="0.6" units="cm"/>
      <inkml:brushProperty name="color" value="#0069AF"/>
      <inkml:brushProperty name="tip" value="rectangle"/>
      <inkml:brushProperty name="rasterOp" value="maskPen"/>
      <inkml:brushProperty name="ignorePressure" value="1"/>
    </inkml:brush>
  </inkml:definitions>
  <inkml:trace contextRef="#ctx0" brushRef="#br0">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90488" y="744538"/>
            <a:ext cx="6616700" cy="3722687"/>
          </a:xfrm>
          <a:prstGeom prst="rect">
            <a:avLst/>
          </a:prstGeom>
        </p:spPr>
        <p:txBody>
          <a:bodyPr/>
          <a:lstStyle/>
          <a:p>
            <a:endParaRPr/>
          </a:p>
        </p:txBody>
      </p:sp>
      <p:sp>
        <p:nvSpPr>
          <p:cNvPr id="149" name="Shape 149"/>
          <p:cNvSpPr>
            <a:spLocks noGrp="1"/>
          </p:cNvSpPr>
          <p:nvPr>
            <p:ph type="body" sz="quarter" idx="1"/>
          </p:nvPr>
        </p:nvSpPr>
        <p:spPr>
          <a:xfrm>
            <a:off x="906357" y="4715153"/>
            <a:ext cx="4984962" cy="4466987"/>
          </a:xfrm>
          <a:prstGeom prst="rect">
            <a:avLst/>
          </a:prstGeom>
        </p:spPr>
        <p:txBody>
          <a:bodyPr/>
          <a:lstStyle/>
          <a:p>
            <a:endParaRPr/>
          </a:p>
        </p:txBody>
      </p:sp>
    </p:spTree>
    <p:extLst>
      <p:ext uri="{BB962C8B-B14F-4D97-AF65-F5344CB8AC3E}">
        <p14:creationId xmlns:p14="http://schemas.microsoft.com/office/powerpoint/2010/main" val="305380530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3898304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pPr marL="0" marR="0" lvl="0" indent="0" algn="just" defTabSz="457200" eaLnBrk="1" fontAlgn="auto" latinLnBrk="0" hangingPunct="1">
              <a:lnSpc>
                <a:spcPts val="1300"/>
              </a:lnSpc>
              <a:spcBef>
                <a:spcPts val="0"/>
              </a:spcBef>
              <a:spcAft>
                <a:spcPts val="850"/>
              </a:spcAft>
              <a:buClrTx/>
              <a:buSzTx/>
              <a:buFontTx/>
              <a:buNone/>
              <a:tabLst/>
              <a:defRPr/>
            </a:pPr>
            <a:endParaRPr lang="en-GB" sz="1800" b="1" dirty="0">
              <a:solidFill>
                <a:srgbClr val="002060"/>
              </a:solidFill>
              <a:cs typeface="Arial" pitchFamily="34" charset="0"/>
            </a:endParaRPr>
          </a:p>
        </p:txBody>
      </p:sp>
    </p:spTree>
    <p:extLst>
      <p:ext uri="{BB962C8B-B14F-4D97-AF65-F5344CB8AC3E}">
        <p14:creationId xmlns:p14="http://schemas.microsoft.com/office/powerpoint/2010/main" val="756943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endParaRPr lang="en-GB"/>
          </a:p>
        </p:txBody>
      </p:sp>
    </p:spTree>
    <p:extLst>
      <p:ext uri="{BB962C8B-B14F-4D97-AF65-F5344CB8AC3E}">
        <p14:creationId xmlns:p14="http://schemas.microsoft.com/office/powerpoint/2010/main" val="711059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pPr algn="just">
              <a:lnSpc>
                <a:spcPts val="1300"/>
              </a:lnSpc>
              <a:spcAft>
                <a:spcPts val="850"/>
              </a:spcAft>
            </a:pPr>
            <a:endParaRPr lang="es-E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0025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pPr algn="just">
              <a:lnSpc>
                <a:spcPts val="1300"/>
              </a:lnSpc>
              <a:spcAft>
                <a:spcPts val="850"/>
              </a:spcAft>
            </a:pPr>
            <a:endParaRPr lang="en-GB" sz="1800" noProof="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7606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normAutofit/>
          </a:bodyPr>
          <a:lstStyle/>
          <a:p>
            <a:endParaRPr lang="es-ES" dirty="0"/>
          </a:p>
        </p:txBody>
      </p:sp>
      <p:sp>
        <p:nvSpPr>
          <p:cNvPr id="4" name="Marcador de número de diapositiva 3"/>
          <p:cNvSpPr>
            <a:spLocks noGrp="1"/>
          </p:cNvSpPr>
          <p:nvPr>
            <p:ph type="sldNum" sz="quarter" idx="5"/>
          </p:nvPr>
        </p:nvSpPr>
        <p:spPr/>
        <p:txBody>
          <a:bodyPr/>
          <a:lstStyle/>
          <a:p>
            <a:pPr>
              <a:defRPr/>
            </a:pPr>
            <a:fld id="{50656B5C-EB09-476C-B1DA-4D99CBFEAD4F}" type="slidenum">
              <a:rPr lang="fr-FR" smtClean="0"/>
              <a:pPr>
                <a:defRPr/>
              </a:pPr>
              <a:t>4</a:t>
            </a:fld>
            <a:endParaRPr lang="fr-FR"/>
          </a:p>
        </p:txBody>
      </p:sp>
    </p:spTree>
    <p:extLst>
      <p:ext uri="{BB962C8B-B14F-4D97-AF65-F5344CB8AC3E}">
        <p14:creationId xmlns:p14="http://schemas.microsoft.com/office/powerpoint/2010/main" val="1543020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normAutofit/>
          </a:bodyPr>
          <a:lstStyle/>
          <a:p>
            <a:endParaRPr lang="es-ES" dirty="0"/>
          </a:p>
        </p:txBody>
      </p:sp>
      <p:sp>
        <p:nvSpPr>
          <p:cNvPr id="4" name="Marcador de número de diapositiva 3"/>
          <p:cNvSpPr>
            <a:spLocks noGrp="1"/>
          </p:cNvSpPr>
          <p:nvPr>
            <p:ph type="sldNum" sz="quarter" idx="5"/>
          </p:nvPr>
        </p:nvSpPr>
        <p:spPr/>
        <p:txBody>
          <a:bodyPr/>
          <a:lstStyle/>
          <a:p>
            <a:pPr>
              <a:defRPr/>
            </a:pPr>
            <a:fld id="{50656B5C-EB09-476C-B1DA-4D99CBFEAD4F}" type="slidenum">
              <a:rPr lang="fr-FR" smtClean="0"/>
              <a:pPr>
                <a:defRPr/>
              </a:pPr>
              <a:t>5</a:t>
            </a:fld>
            <a:endParaRPr lang="fr-FR"/>
          </a:p>
        </p:txBody>
      </p:sp>
    </p:spTree>
    <p:extLst>
      <p:ext uri="{BB962C8B-B14F-4D97-AF65-F5344CB8AC3E}">
        <p14:creationId xmlns:p14="http://schemas.microsoft.com/office/powerpoint/2010/main" val="2683473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65516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97633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pPr algn="just">
              <a:lnSpc>
                <a:spcPct val="115000"/>
              </a:lnSpc>
              <a:spcAft>
                <a:spcPts val="800"/>
              </a:spcAft>
            </a:pPr>
            <a:endParaRPr lang="es-E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3904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488" y="744538"/>
            <a:ext cx="6616700" cy="3722687"/>
          </a:xfrm>
        </p:spPr>
      </p:sp>
      <p:sp>
        <p:nvSpPr>
          <p:cNvPr id="3" name="Marcador de notas 2"/>
          <p:cNvSpPr>
            <a:spLocks noGrp="1"/>
          </p:cNvSpPr>
          <p:nvPr>
            <p:ph type="body" idx="1"/>
          </p:nvPr>
        </p:nvSpPr>
        <p:spPr/>
        <p:txBody>
          <a:bodyPr/>
          <a:lstStyle/>
          <a:p>
            <a:pPr algn="just">
              <a:lnSpc>
                <a:spcPct val="115000"/>
              </a:lnSpc>
              <a:spcAft>
                <a:spcPts val="800"/>
              </a:spcAft>
            </a:pPr>
            <a:endParaRPr lang="es-E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7498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ítulo">
    <p:spTree>
      <p:nvGrpSpPr>
        <p:cNvPr id="1" name=""/>
        <p:cNvGrpSpPr/>
        <p:nvPr/>
      </p:nvGrpSpPr>
      <p:grpSpPr>
        <a:xfrm>
          <a:off x="0" y="0"/>
          <a:ext cx="0" cy="0"/>
          <a:chOff x="0" y="0"/>
          <a:chExt cx="0" cy="0"/>
        </a:xfrm>
      </p:grpSpPr>
      <p:sp>
        <p:nvSpPr>
          <p:cNvPr id="11" name="Autor y fecha"/>
          <p:cNvSpPr txBox="1">
            <a:spLocks noGrp="1"/>
          </p:cNvSpPr>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Autor y fecha</a:t>
            </a:r>
          </a:p>
        </p:txBody>
      </p:sp>
      <p:sp>
        <p:nvSpPr>
          <p:cNvPr id="12" name="Título de presentación"/>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Título de presentación</a:t>
            </a:r>
          </a:p>
        </p:txBody>
      </p:sp>
      <p:sp>
        <p:nvSpPr>
          <p:cNvPr id="13" name="Nivel de texto 1…"/>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presentación</a:t>
            </a:r>
          </a:p>
          <a:p>
            <a:pPr lvl="1"/>
            <a:endParaRPr/>
          </a:p>
          <a:p>
            <a:pPr lvl="2"/>
            <a:endParaRPr/>
          </a:p>
          <a:p>
            <a:pPr lvl="3"/>
            <a:endParaRPr/>
          </a:p>
          <a:p>
            <a:pPr lvl="4"/>
            <a:endParaRPr/>
          </a:p>
        </p:txBody>
      </p:sp>
      <p:sp>
        <p:nvSpPr>
          <p:cNvPr id="14"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3 fotos">
    <p:spTree>
      <p:nvGrpSpPr>
        <p:cNvPr id="1" name=""/>
        <p:cNvGrpSpPr/>
        <p:nvPr/>
      </p:nvGrpSpPr>
      <p:grpSpPr>
        <a:xfrm>
          <a:off x="0" y="0"/>
          <a:ext cx="0" cy="0"/>
          <a:chOff x="0" y="0"/>
          <a:chExt cx="0" cy="0"/>
        </a:xfrm>
      </p:grpSpPr>
      <p:sp>
        <p:nvSpPr>
          <p:cNvPr id="124" name="Imagen"/>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25" name="Imagen"/>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26" name="Imagen"/>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27"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34" name="Imagen"/>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35" name="Número de diapositiva"/>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En blanco">
    <p:spTree>
      <p:nvGrpSpPr>
        <p:cNvPr id="1" name=""/>
        <p:cNvGrpSpPr/>
        <p:nvPr/>
      </p:nvGrpSpPr>
      <p:grpSpPr>
        <a:xfrm>
          <a:off x="0" y="0"/>
          <a:ext cx="0" cy="0"/>
          <a:chOff x="0" y="0"/>
          <a:chExt cx="0" cy="0"/>
        </a:xfrm>
      </p:grpSpPr>
      <p:sp>
        <p:nvSpPr>
          <p:cNvPr id="142" name="Número de diapositiva"/>
          <p:cNvSpPr txBox="1">
            <a:spLocks noGrp="1"/>
          </p:cNvSpPr>
          <p:nvPr>
            <p:ph type="sldNum" sz="quarter" idx="2"/>
          </p:nvPr>
        </p:nvSpPr>
        <p:spPr>
          <a:xfrm>
            <a:off x="23997676" y="0"/>
            <a:ext cx="386324" cy="379591"/>
          </a:xfrm>
          <a:prstGeom prst="rect">
            <a:avLst/>
          </a:prstGeom>
        </p:spPr>
        <p:txBody>
          <a:bodyPr/>
          <a:lstStyle>
            <a:lvl1pPr>
              <a:defRPr b="1">
                <a:solidFill>
                  <a:srgbClr val="252671"/>
                </a:solidFill>
              </a:defRPr>
            </a:lvl1pPr>
          </a:lstStyle>
          <a:p>
            <a:fld id="{86CB4B4D-7CA3-9044-876B-883B54F8677D}" type="slidenum">
              <a:rPr lang="it-IT" smtClean="0"/>
              <a:pPr/>
              <a:t>‹Nº›</a:t>
            </a:fld>
            <a:endParaRPr lang="it-IT" dirty="0"/>
          </a:p>
        </p:txBody>
      </p:sp>
      <p:pic>
        <p:nvPicPr>
          <p:cNvPr id="3" name="Imagen 2">
            <a:extLst>
              <a:ext uri="{FF2B5EF4-FFF2-40B4-BE49-F238E27FC236}">
                <a16:creationId xmlns:a16="http://schemas.microsoft.com/office/drawing/2014/main" id="{AE52CD70-0A2D-44ED-8FF3-6398538AECF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1082" t="-1917" r="-18713" b="6980"/>
          <a:stretch/>
        </p:blipFill>
        <p:spPr bwMode="auto">
          <a:xfrm>
            <a:off x="21367202" y="12032466"/>
            <a:ext cx="3981802" cy="1289098"/>
          </a:xfrm>
          <a:prstGeom prst="rect">
            <a:avLst/>
          </a:prstGeom>
          <a:noFill/>
          <a:ln>
            <a:noFill/>
          </a:ln>
          <a:extLst>
            <a:ext uri="{53640926-AAD7-44D8-BBD7-CCE9431645EC}">
              <a14:shadowObscured xmlns:a14="http://schemas.microsoft.com/office/drawing/2010/main"/>
            </a:ext>
          </a:extLst>
        </p:spPr>
      </p:pic>
      <p:pic>
        <p:nvPicPr>
          <p:cNvPr id="5" name="Immagine 4">
            <a:extLst>
              <a:ext uri="{FF2B5EF4-FFF2-40B4-BE49-F238E27FC236}">
                <a16:creationId xmlns:a16="http://schemas.microsoft.com/office/drawing/2014/main" id="{C0684992-8810-4427-8C9E-99403FAEAFA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0680" b="9682"/>
          <a:stretch/>
        </p:blipFill>
        <p:spPr>
          <a:xfrm>
            <a:off x="18491200" y="12374571"/>
            <a:ext cx="2876002" cy="989325"/>
          </a:xfrm>
          <a:prstGeom prst="rect">
            <a:avLst/>
          </a:prstGeom>
        </p:spPr>
      </p:pic>
      <p:sp>
        <p:nvSpPr>
          <p:cNvPr id="6" name="TextBox 7">
            <a:extLst>
              <a:ext uri="{FF2B5EF4-FFF2-40B4-BE49-F238E27FC236}">
                <a16:creationId xmlns:a16="http://schemas.microsoft.com/office/drawing/2014/main" id="{08D26057-B79D-4631-8887-85A36509BC20}"/>
              </a:ext>
            </a:extLst>
          </p:cNvPr>
          <p:cNvSpPr txBox="1"/>
          <p:nvPr userDrawn="1"/>
        </p:nvSpPr>
        <p:spPr>
          <a:xfrm>
            <a:off x="9938744" y="12554943"/>
            <a:ext cx="7015094"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dirty="0">
                <a:solidFill>
                  <a:srgbClr val="F39324"/>
                </a:solidFill>
              </a:rPr>
              <a:t>Enabling electricity exchanges and trading in the Mediterranean </a:t>
            </a:r>
          </a:p>
          <a:p>
            <a:pPr algn="r"/>
            <a:r>
              <a:rPr lang="en-GB" sz="1600" b="1" i="1" dirty="0">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dirty="0">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ítulo y foto alternativa">
    <p:spTree>
      <p:nvGrpSpPr>
        <p:cNvPr id="1" name=""/>
        <p:cNvGrpSpPr/>
        <p:nvPr/>
      </p:nvGrpSpPr>
      <p:grpSpPr>
        <a:xfrm>
          <a:off x="0" y="0"/>
          <a:ext cx="0" cy="0"/>
          <a:chOff x="0" y="0"/>
          <a:chExt cx="0" cy="0"/>
        </a:xfrm>
      </p:grpSpPr>
      <p:sp>
        <p:nvSpPr>
          <p:cNvPr id="32" name="910457886_1434x1669.jpg"/>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Título de diapositiva"/>
          <p:cNvSpPr txBox="1">
            <a:spLocks noGrp="1"/>
          </p:cNvSpPr>
          <p:nvPr>
            <p:ph type="title" hasCustomPrompt="1"/>
          </p:nvPr>
        </p:nvSpPr>
        <p:spPr>
          <a:xfrm>
            <a:off x="1206500" y="1270000"/>
            <a:ext cx="9779000" cy="5882273"/>
          </a:xfrm>
          <a:prstGeom prst="rect">
            <a:avLst/>
          </a:prstGeom>
        </p:spPr>
        <p:txBody>
          <a:bodyPr anchor="b"/>
          <a:lstStyle/>
          <a:p>
            <a:r>
              <a:t>Título de diapositiva</a:t>
            </a:r>
          </a:p>
        </p:txBody>
      </p:sp>
      <p:sp>
        <p:nvSpPr>
          <p:cNvPr id="34" name="Nivel de texto 1…"/>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Subtítulo de diapositiva</a:t>
            </a:r>
          </a:p>
          <a:p>
            <a:pPr lvl="1"/>
            <a:endParaRPr/>
          </a:p>
          <a:p>
            <a:pPr lvl="2"/>
            <a:endParaRPr/>
          </a:p>
          <a:p>
            <a:pPr lvl="3"/>
            <a:endParaRPr/>
          </a:p>
          <a:p>
            <a:pPr lvl="4"/>
            <a:endParaRPr/>
          </a:p>
        </p:txBody>
      </p:sp>
      <p:sp>
        <p:nvSpPr>
          <p:cNvPr id="35" name="Número de diapositiva"/>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ítulo y viñetas">
    <p:spTree>
      <p:nvGrpSpPr>
        <p:cNvPr id="1" name=""/>
        <p:cNvGrpSpPr/>
        <p:nvPr/>
      </p:nvGrpSpPr>
      <p:grpSpPr>
        <a:xfrm>
          <a:off x="0" y="0"/>
          <a:ext cx="0" cy="0"/>
          <a:chOff x="0" y="0"/>
          <a:chExt cx="0" cy="0"/>
        </a:xfrm>
      </p:grpSpPr>
      <p:sp>
        <p:nvSpPr>
          <p:cNvPr id="42" name="Título de diapositiva"/>
          <p:cNvSpPr txBox="1">
            <a:spLocks noGrp="1"/>
          </p:cNvSpPr>
          <p:nvPr>
            <p:ph type="title" hasCustomPrompt="1"/>
          </p:nvPr>
        </p:nvSpPr>
        <p:spPr>
          <a:prstGeom prst="rect">
            <a:avLst/>
          </a:prstGeom>
        </p:spPr>
        <p:txBody>
          <a:bodyPr/>
          <a:lstStyle/>
          <a:p>
            <a:r>
              <a:t>Título de diapositiva</a:t>
            </a:r>
          </a:p>
        </p:txBody>
      </p:sp>
      <p:sp>
        <p:nvSpPr>
          <p:cNvPr id="43" name="Subtítulo de diapositiv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diapositiva</a:t>
            </a:r>
          </a:p>
        </p:txBody>
      </p:sp>
      <p:sp>
        <p:nvSpPr>
          <p:cNvPr id="44" name="Nivel de texto 1…"/>
          <p:cNvSpPr txBox="1">
            <a:spLocks noGrp="1"/>
          </p:cNvSpPr>
          <p:nvPr>
            <p:ph type="body" idx="1" hasCustomPrompt="1"/>
          </p:nvPr>
        </p:nvSpPr>
        <p:spPr>
          <a:prstGeom prst="rect">
            <a:avLst/>
          </a:prstGeom>
        </p:spPr>
        <p:txBody>
          <a:bodyPr/>
          <a:lstStyle/>
          <a:p>
            <a:r>
              <a:t>Texto en viñeta de diapositiva</a:t>
            </a:r>
          </a:p>
          <a:p>
            <a:pPr lvl="1"/>
            <a:endParaRPr/>
          </a:p>
          <a:p>
            <a:pPr lvl="2"/>
            <a:endParaRPr/>
          </a:p>
          <a:p>
            <a:pPr lvl="3"/>
            <a:endParaRPr/>
          </a:p>
          <a:p>
            <a:pPr lvl="4"/>
            <a:endParaRPr/>
          </a:p>
        </p:txBody>
      </p:sp>
      <p:sp>
        <p:nvSpPr>
          <p:cNvPr id="4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Viñetas">
    <p:spTree>
      <p:nvGrpSpPr>
        <p:cNvPr id="1" name=""/>
        <p:cNvGrpSpPr/>
        <p:nvPr/>
      </p:nvGrpSpPr>
      <p:grpSpPr>
        <a:xfrm>
          <a:off x="0" y="0"/>
          <a:ext cx="0" cy="0"/>
          <a:chOff x="0" y="0"/>
          <a:chExt cx="0" cy="0"/>
        </a:xfrm>
      </p:grpSpPr>
      <p:sp>
        <p:nvSpPr>
          <p:cNvPr id="52" name="Nivel de texto 1…"/>
          <p:cNvSpPr txBox="1">
            <a:spLocks noGrp="1"/>
          </p:cNvSpPr>
          <p:nvPr>
            <p:ph type="body" idx="1" hasCustomPrompt="1"/>
          </p:nvPr>
        </p:nvSpPr>
        <p:spPr>
          <a:prstGeom prst="rect">
            <a:avLst/>
          </a:prstGeom>
        </p:spPr>
        <p:txBody>
          <a:bodyPr numCol="2" spcCol="1098550"/>
          <a:lstStyle/>
          <a:p>
            <a:r>
              <a:t>Texto en viñeta de diapositiva</a:t>
            </a:r>
          </a:p>
          <a:p>
            <a:pPr lvl="1"/>
            <a:endParaRPr/>
          </a:p>
          <a:p>
            <a:pPr lvl="2"/>
            <a:endParaRPr/>
          </a:p>
          <a:p>
            <a:pPr lvl="3"/>
            <a:endParaRPr/>
          </a:p>
          <a:p>
            <a:pPr lvl="4"/>
            <a:endParaRPr/>
          </a:p>
        </p:txBody>
      </p:sp>
      <p:sp>
        <p:nvSpPr>
          <p:cNvPr id="5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ólo título">
    <p:spTree>
      <p:nvGrpSpPr>
        <p:cNvPr id="1" name=""/>
        <p:cNvGrpSpPr/>
        <p:nvPr/>
      </p:nvGrpSpPr>
      <p:grpSpPr>
        <a:xfrm>
          <a:off x="0" y="0"/>
          <a:ext cx="0" cy="0"/>
          <a:chOff x="0" y="0"/>
          <a:chExt cx="0" cy="0"/>
        </a:xfrm>
      </p:grpSpPr>
      <p:sp>
        <p:nvSpPr>
          <p:cNvPr id="79" name="Título de diapositiva"/>
          <p:cNvSpPr txBox="1">
            <a:spLocks noGrp="1"/>
          </p:cNvSpPr>
          <p:nvPr>
            <p:ph type="title" hasCustomPrompt="1"/>
          </p:nvPr>
        </p:nvSpPr>
        <p:spPr>
          <a:xfrm>
            <a:off x="1206500" y="1079500"/>
            <a:ext cx="21971000" cy="1434949"/>
          </a:xfrm>
          <a:prstGeom prst="rect">
            <a:avLst/>
          </a:prstGeom>
        </p:spPr>
        <p:txBody>
          <a:bodyPr>
            <a:normAutofit/>
          </a:bodyPr>
          <a:lstStyle>
            <a:lvl1pPr>
              <a:defRPr sz="4500" u="sng">
                <a:latin typeface="Helvetica" panose="020B0604020202020204" pitchFamily="34" charset="0"/>
                <a:cs typeface="Helvetica" panose="020B0604020202020204" pitchFamily="34" charset="0"/>
              </a:defRPr>
            </a:lvl1pPr>
          </a:lstStyle>
          <a:p>
            <a:r>
              <a:rPr dirty="0" err="1"/>
              <a:t>Título</a:t>
            </a:r>
            <a:r>
              <a:rPr dirty="0"/>
              <a:t> de </a:t>
            </a:r>
            <a:r>
              <a:rPr dirty="0" err="1"/>
              <a:t>diapositiva</a:t>
            </a:r>
            <a:endParaRPr dirty="0"/>
          </a:p>
        </p:txBody>
      </p:sp>
      <p:sp>
        <p:nvSpPr>
          <p:cNvPr id="80" name="Subtítulo de diapositiv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diapositiva</a:t>
            </a:r>
          </a:p>
        </p:txBody>
      </p:sp>
      <p:sp>
        <p:nvSpPr>
          <p:cNvPr id="8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Título de agenda"/>
          <p:cNvSpPr txBox="1">
            <a:spLocks noGrp="1"/>
          </p:cNvSpPr>
          <p:nvPr>
            <p:ph type="title" hasCustomPrompt="1"/>
          </p:nvPr>
        </p:nvSpPr>
        <p:spPr>
          <a:xfrm>
            <a:off x="1206500" y="1079500"/>
            <a:ext cx="21971000" cy="1435100"/>
          </a:xfrm>
          <a:prstGeom prst="rect">
            <a:avLst/>
          </a:prstGeom>
        </p:spPr>
        <p:txBody>
          <a:bodyPr/>
          <a:lstStyle/>
          <a:p>
            <a:r>
              <a:t>Título de agenda</a:t>
            </a:r>
          </a:p>
        </p:txBody>
      </p:sp>
      <p:sp>
        <p:nvSpPr>
          <p:cNvPr id="89" name="Subtítulo de agend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Subtítulo de agenda</a:t>
            </a:r>
          </a:p>
        </p:txBody>
      </p:sp>
      <p:sp>
        <p:nvSpPr>
          <p:cNvPr id="90" name="Nivel de texto 1…"/>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Temas de agenda</a:t>
            </a:r>
          </a:p>
          <a:p>
            <a:pPr lvl="1"/>
            <a:endParaRPr/>
          </a:p>
          <a:p>
            <a:pPr lvl="2"/>
            <a:endParaRPr/>
          </a:p>
          <a:p>
            <a:pPr lvl="3"/>
            <a:endParaRPr/>
          </a:p>
          <a:p>
            <a:pPr lvl="4"/>
            <a:endParaRPr/>
          </a:p>
        </p:txBody>
      </p:sp>
      <p:sp>
        <p:nvSpPr>
          <p:cNvPr id="9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claración">
    <p:spTree>
      <p:nvGrpSpPr>
        <p:cNvPr id="1" name=""/>
        <p:cNvGrpSpPr/>
        <p:nvPr/>
      </p:nvGrpSpPr>
      <p:grpSpPr>
        <a:xfrm>
          <a:off x="0" y="0"/>
          <a:ext cx="0" cy="0"/>
          <a:chOff x="0" y="0"/>
          <a:chExt cx="0" cy="0"/>
        </a:xfrm>
      </p:grpSpPr>
      <p:sp>
        <p:nvSpPr>
          <p:cNvPr id="98" name="Nivel de texto 1…"/>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11600" spc="-232">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11600" spc="-232">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11600" spc="-232">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11600" spc="-232">
                <a:latin typeface="Helvetica Neue Medium"/>
                <a:ea typeface="Helvetica Neue Medium"/>
                <a:cs typeface="Helvetica Neue Medium"/>
                <a:sym typeface="Helvetica Neue Medium"/>
              </a:defRPr>
            </a:lvl5pPr>
          </a:lstStyle>
          <a:p>
            <a:r>
              <a:t>Declaración</a:t>
            </a:r>
          </a:p>
          <a:p>
            <a:pPr lvl="1"/>
            <a:endParaRPr/>
          </a:p>
          <a:p>
            <a:pPr lvl="2"/>
            <a:endParaRPr/>
          </a:p>
          <a:p>
            <a:pPr lvl="3"/>
            <a:endParaRPr/>
          </a:p>
          <a:p>
            <a:pPr lvl="4"/>
            <a:endParaRPr/>
          </a:p>
        </p:txBody>
      </p:sp>
      <p:sp>
        <p:nvSpPr>
          <p:cNvPr id="99"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Hecho (grande)">
    <p:spTree>
      <p:nvGrpSpPr>
        <p:cNvPr id="1" name=""/>
        <p:cNvGrpSpPr/>
        <p:nvPr/>
      </p:nvGrpSpPr>
      <p:grpSpPr>
        <a:xfrm>
          <a:off x="0" y="0"/>
          <a:ext cx="0" cy="0"/>
          <a:chOff x="0" y="0"/>
          <a:chExt cx="0" cy="0"/>
        </a:xfrm>
      </p:grpSpPr>
      <p:sp>
        <p:nvSpPr>
          <p:cNvPr id="106" name="Nivel de texto 1…"/>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Información del hecho"/>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b="1"/>
            </a:lvl1pPr>
          </a:lstStyle>
          <a:p>
            <a:r>
              <a:t>Información del hecho</a:t>
            </a:r>
          </a:p>
        </p:txBody>
      </p:sp>
      <p:sp>
        <p:nvSpPr>
          <p:cNvPr id="10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Cita">
    <p:spTree>
      <p:nvGrpSpPr>
        <p:cNvPr id="1" name=""/>
        <p:cNvGrpSpPr/>
        <p:nvPr/>
      </p:nvGrpSpPr>
      <p:grpSpPr>
        <a:xfrm>
          <a:off x="0" y="0"/>
          <a:ext cx="0" cy="0"/>
          <a:chOff x="0" y="0"/>
          <a:chExt cx="0" cy="0"/>
        </a:xfrm>
      </p:grpSpPr>
      <p:sp>
        <p:nvSpPr>
          <p:cNvPr id="115" name="Atribució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Atribución</a:t>
            </a:r>
          </a:p>
        </p:txBody>
      </p:sp>
      <p:sp>
        <p:nvSpPr>
          <p:cNvPr id="116" name="Nivel de texto 1…"/>
          <p:cNvSpPr txBox="1">
            <a:spLocks noGrp="1"/>
          </p:cNvSpPr>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z="8500" spc="-170">
                <a:latin typeface="Helvetica Neue Medium"/>
                <a:ea typeface="Helvetica Neue Medium"/>
                <a:cs typeface="Helvetica Neue Medium"/>
                <a:sym typeface="Helvetica Neue Medium"/>
              </a:defRPr>
            </a:lvl1pPr>
            <a:lvl2pPr marL="638923" indent="-12700">
              <a:spcBef>
                <a:spcPts val="0"/>
              </a:spcBef>
              <a:buSzTx/>
              <a:buNone/>
              <a:defRPr sz="8500" spc="-170">
                <a:latin typeface="Helvetica Neue Medium"/>
                <a:ea typeface="Helvetica Neue Medium"/>
                <a:cs typeface="Helvetica Neue Medium"/>
                <a:sym typeface="Helvetica Neue Medium"/>
              </a:defRPr>
            </a:lvl2pPr>
            <a:lvl3pPr marL="638923" indent="444500">
              <a:spcBef>
                <a:spcPts val="0"/>
              </a:spcBef>
              <a:buSzTx/>
              <a:buNone/>
              <a:defRPr sz="8500" spc="-170">
                <a:latin typeface="Helvetica Neue Medium"/>
                <a:ea typeface="Helvetica Neue Medium"/>
                <a:cs typeface="Helvetica Neue Medium"/>
                <a:sym typeface="Helvetica Neue Medium"/>
              </a:defRPr>
            </a:lvl3pPr>
            <a:lvl4pPr marL="638923" indent="901700">
              <a:spcBef>
                <a:spcPts val="0"/>
              </a:spcBef>
              <a:buSzTx/>
              <a:buNone/>
              <a:defRPr sz="8500" spc="-170">
                <a:latin typeface="Helvetica Neue Medium"/>
                <a:ea typeface="Helvetica Neue Medium"/>
                <a:cs typeface="Helvetica Neue Medium"/>
                <a:sym typeface="Helvetica Neue Medium"/>
              </a:defRPr>
            </a:lvl4pPr>
            <a:lvl5pPr marL="638923" indent="1358900">
              <a:spcBef>
                <a:spcPts val="0"/>
              </a:spcBef>
              <a:buSzTx/>
              <a:buNone/>
              <a:defRPr sz="8500" spc="-170">
                <a:latin typeface="Helvetica Neue Medium"/>
                <a:ea typeface="Helvetica Neue Medium"/>
                <a:cs typeface="Helvetica Neue Medium"/>
                <a:sym typeface="Helvetica Neue Medium"/>
              </a:defRPr>
            </a:lvl5pPr>
          </a:lstStyle>
          <a:p>
            <a:r>
              <a:t>“Frase celebre”</a:t>
            </a:r>
          </a:p>
          <a:p>
            <a:pPr lvl="1"/>
            <a:endParaRPr/>
          </a:p>
          <a:p>
            <a:pPr lvl="2"/>
            <a:endParaRPr/>
          </a:p>
          <a:p>
            <a:pPr lvl="3"/>
            <a:endParaRPr/>
          </a:p>
          <a:p>
            <a:pPr lvl="4"/>
            <a:endParaRPr/>
          </a:p>
        </p:txBody>
      </p:sp>
      <p:sp>
        <p:nvSpPr>
          <p:cNvPr id="117"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de diapositiva"/>
          <p:cNvSpPr txBox="1">
            <a:spLocks noGrp="1"/>
          </p:cNvSpPr>
          <p:nvPr>
            <p:ph type="title"/>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Título de diapositiva</a:t>
            </a:r>
          </a:p>
        </p:txBody>
      </p:sp>
      <p:sp>
        <p:nvSpPr>
          <p:cNvPr id="3" name="Nivel de texto 1…"/>
          <p:cNvSpPr txBox="1">
            <a:spLocks noGrp="1"/>
          </p:cNvSpPr>
          <p:nvPr>
            <p:ph type="body" idx="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Texto en viñeta de diapositiva</a:t>
            </a:r>
          </a:p>
          <a:p>
            <a:pPr lvl="1"/>
            <a:endParaRPr/>
          </a:p>
          <a:p>
            <a:pPr lvl="2"/>
            <a:endParaRPr/>
          </a:p>
          <a:p>
            <a:pPr lvl="3"/>
            <a:endParaRPr/>
          </a:p>
          <a:p>
            <a:pPr lvl="4"/>
            <a:endParaRPr/>
          </a:p>
        </p:txBody>
      </p:sp>
      <p:sp>
        <p:nvSpPr>
          <p:cNvPr id="4" name="Número de diapositiva"/>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fld id="{86CB4B4D-7CA3-9044-876B-883B54F8677D}" type="slidenum">
              <a:t>‹Nº›</a:t>
            </a:fld>
            <a:endParaRPr/>
          </a:p>
        </p:txBody>
      </p:sp>
      <p:sp>
        <p:nvSpPr>
          <p:cNvPr id="5" name="Rectángulo 4">
            <a:extLst>
              <a:ext uri="{FF2B5EF4-FFF2-40B4-BE49-F238E27FC236}">
                <a16:creationId xmlns:a16="http://schemas.microsoft.com/office/drawing/2014/main" id="{6B891BAA-07EF-4074-8843-1CC3FA69B075}"/>
              </a:ext>
            </a:extLst>
          </p:cNvPr>
          <p:cNvSpPr/>
          <p:nvPr userDrawn="1"/>
        </p:nvSpPr>
        <p:spPr>
          <a:xfrm>
            <a:off x="0" y="13455598"/>
            <a:ext cx="24384000" cy="260401"/>
          </a:xfrm>
          <a:prstGeom prst="rect">
            <a:avLst/>
          </a:prstGeom>
          <a:solidFill>
            <a:srgbClr val="F3932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E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6" name="Imagen 5">
            <a:extLst>
              <a:ext uri="{FF2B5EF4-FFF2-40B4-BE49-F238E27FC236}">
                <a16:creationId xmlns:a16="http://schemas.microsoft.com/office/drawing/2014/main" id="{60EBB922-B683-4475-B90E-AC9B9DF1B9F4}"/>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l="61082" t="-1917" r="-18713" b="6980"/>
          <a:stretch/>
        </p:blipFill>
        <p:spPr bwMode="auto">
          <a:xfrm>
            <a:off x="21367202" y="12032466"/>
            <a:ext cx="3981802" cy="1289098"/>
          </a:xfrm>
          <a:prstGeom prst="rect">
            <a:avLst/>
          </a:prstGeom>
          <a:noFill/>
          <a:ln>
            <a:noFill/>
          </a:ln>
          <a:extLst>
            <a:ext uri="{53640926-AAD7-44D8-BBD7-CCE9431645EC}">
              <a14:shadowObscured xmlns:a14="http://schemas.microsoft.com/office/drawing/2010/main"/>
            </a:ext>
          </a:extLst>
        </p:spPr>
      </p:pic>
      <p:pic>
        <p:nvPicPr>
          <p:cNvPr id="7" name="Immagine 4">
            <a:extLst>
              <a:ext uri="{FF2B5EF4-FFF2-40B4-BE49-F238E27FC236}">
                <a16:creationId xmlns:a16="http://schemas.microsoft.com/office/drawing/2014/main" id="{6DC0DC3B-2F4E-41B1-84CD-21A06E14C99A}"/>
              </a:ext>
            </a:extLst>
          </p:cNvPr>
          <p:cNvPicPr>
            <a:picLocks noChangeAspect="1"/>
          </p:cNvPicPr>
          <p:nvPr userDrawn="1"/>
        </p:nvPicPr>
        <p:blipFill rotWithShape="1">
          <a:blip r:embed="rId15" cstate="print">
            <a:extLst>
              <a:ext uri="{28A0092B-C50C-407E-A947-70E740481C1C}">
                <a14:useLocalDpi xmlns:a14="http://schemas.microsoft.com/office/drawing/2010/main" val="0"/>
              </a:ext>
            </a:extLst>
          </a:blip>
          <a:srcRect t="10680" b="9682"/>
          <a:stretch/>
        </p:blipFill>
        <p:spPr>
          <a:xfrm>
            <a:off x="18491200" y="12374571"/>
            <a:ext cx="2876002" cy="989325"/>
          </a:xfrm>
          <a:prstGeom prst="rect">
            <a:avLst/>
          </a:prstGeom>
        </p:spPr>
      </p:pic>
      <p:sp>
        <p:nvSpPr>
          <p:cNvPr id="8" name="TextBox 7">
            <a:extLst>
              <a:ext uri="{FF2B5EF4-FFF2-40B4-BE49-F238E27FC236}">
                <a16:creationId xmlns:a16="http://schemas.microsoft.com/office/drawing/2014/main" id="{F6B3EB36-3F2B-4A72-9CC0-FEE56D081030}"/>
              </a:ext>
            </a:extLst>
          </p:cNvPr>
          <p:cNvSpPr txBox="1"/>
          <p:nvPr userDrawn="1"/>
        </p:nvSpPr>
        <p:spPr>
          <a:xfrm>
            <a:off x="9938744" y="12554943"/>
            <a:ext cx="7015094" cy="764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lnSpc>
                <a:spcPct val="150000"/>
              </a:lnSpc>
            </a:pPr>
            <a:r>
              <a:rPr lang="en-GB" sz="1800" i="1" dirty="0">
                <a:solidFill>
                  <a:srgbClr val="F39324"/>
                </a:solidFill>
              </a:rPr>
              <a:t>Enabling electricity exchanges and trading in the Mediterranean </a:t>
            </a:r>
          </a:p>
          <a:p>
            <a:pPr algn="r"/>
            <a:r>
              <a:rPr lang="en-GB" sz="1600" b="1" i="1" dirty="0">
                <a:solidFill>
                  <a:srgbClr val="2B2D6D"/>
                </a:solidFill>
                <a:effectLst/>
                <a:latin typeface="Helvetica" pitchFamily="2" charset="0"/>
                <a:ea typeface="Calibri" panose="020F0502020204030204" pitchFamily="34" charset="0"/>
                <a:cs typeface="Calibri" panose="020F0502020204030204" pitchFamily="34" charset="0"/>
              </a:rPr>
              <a:t>9 February 2022</a:t>
            </a:r>
            <a:endParaRPr lang="en-GB" sz="1600" i="1" dirty="0">
              <a:solidFill>
                <a:srgbClr val="002060"/>
              </a:solidFill>
              <a:latin typeface="Helvetica Neue" panose="02000503000000020004" pitchFamily="2" charset="0"/>
              <a:ea typeface="Helvetica Neue" panose="02000503000000020004" pitchFamily="2" charset="0"/>
              <a:cs typeface="Helvetica Neue" panose="020005030000000200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ransition spd="med"/>
  <p:hf sldNum="0" hdr="0" ft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hyperlink" Target="https://en.wikipedia.org/wiki/MENA"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2.JPG"/><Relationship Id="rId5" Type="http://schemas.openxmlformats.org/officeDocument/2006/relationships/image" Target="../media/image12.png"/><Relationship Id="rId4" Type="http://schemas.openxmlformats.org/officeDocument/2006/relationships/customXml" Target="../ink/ink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customXml" Target="../ink/ink2.xml"/><Relationship Id="rId5" Type="http://schemas.openxmlformats.org/officeDocument/2006/relationships/image" Target="../media/image15.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po 24">
            <a:extLst>
              <a:ext uri="{FF2B5EF4-FFF2-40B4-BE49-F238E27FC236}">
                <a16:creationId xmlns:a16="http://schemas.microsoft.com/office/drawing/2014/main" id="{0990F2BA-9D92-47E4-8E18-0DBA759F3734}"/>
              </a:ext>
            </a:extLst>
          </p:cNvPr>
          <p:cNvGrpSpPr/>
          <p:nvPr/>
        </p:nvGrpSpPr>
        <p:grpSpPr>
          <a:xfrm>
            <a:off x="0" y="0"/>
            <a:ext cx="24384000" cy="13716000"/>
            <a:chOff x="0" y="0"/>
            <a:chExt cx="24384000" cy="13716000"/>
          </a:xfrm>
        </p:grpSpPr>
        <p:pic>
          <p:nvPicPr>
            <p:cNvPr id="4" name="Picture 3">
              <a:extLst>
                <a:ext uri="{FF2B5EF4-FFF2-40B4-BE49-F238E27FC236}">
                  <a16:creationId xmlns:a16="http://schemas.microsoft.com/office/drawing/2014/main" id="{FB6EC00A-2803-2648-BC19-56024D858EEA}"/>
                </a:ext>
              </a:extLst>
            </p:cNvPr>
            <p:cNvPicPr>
              <a:picLocks noChangeAspect="1"/>
            </p:cNvPicPr>
            <p:nvPr/>
          </p:nvPicPr>
          <p:blipFill rotWithShape="1">
            <a:blip r:embed="rId3">
              <a:extLst>
                <a:ext uri="{28A0092B-C50C-407E-A947-70E740481C1C}">
                  <a14:useLocalDpi xmlns:a14="http://schemas.microsoft.com/office/drawing/2010/main" val="0"/>
                </a:ext>
              </a:extLst>
            </a:blip>
            <a:srcRect l="255" t="783" r="255" b="915"/>
            <a:stretch/>
          </p:blipFill>
          <p:spPr>
            <a:xfrm>
              <a:off x="0" y="0"/>
              <a:ext cx="24384000" cy="13716000"/>
            </a:xfrm>
            <a:prstGeom prst="rect">
              <a:avLst/>
            </a:prstGeom>
          </p:spPr>
        </p:pic>
        <p:sp>
          <p:nvSpPr>
            <p:cNvPr id="19" name="Rectángulo: esquinas redondeadas 8">
              <a:extLst>
                <a:ext uri="{FF2B5EF4-FFF2-40B4-BE49-F238E27FC236}">
                  <a16:creationId xmlns:a16="http://schemas.microsoft.com/office/drawing/2014/main" id="{8D337916-E421-44B1-9E7B-119BB4200B64}"/>
                </a:ext>
              </a:extLst>
            </p:cNvPr>
            <p:cNvSpPr/>
            <p:nvPr/>
          </p:nvSpPr>
          <p:spPr>
            <a:xfrm>
              <a:off x="20058081" y="596619"/>
              <a:ext cx="2210248" cy="2487239"/>
            </a:xfrm>
            <a:prstGeom prst="roundRect">
              <a:avLst/>
            </a:prstGeom>
            <a:solidFill>
              <a:schemeClr val="bg1"/>
            </a:solidFill>
            <a:ln w="19050">
              <a:solidFill>
                <a:srgbClr val="25277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0" name="Cuadro de texto 2">
              <a:extLst>
                <a:ext uri="{FF2B5EF4-FFF2-40B4-BE49-F238E27FC236}">
                  <a16:creationId xmlns:a16="http://schemas.microsoft.com/office/drawing/2014/main" id="{CB6D492E-6F1D-46AE-BF9E-193C99DE1850}"/>
                </a:ext>
              </a:extLst>
            </p:cNvPr>
            <p:cNvSpPr txBox="1">
              <a:spLocks noChangeArrowheads="1"/>
            </p:cNvSpPr>
            <p:nvPr/>
          </p:nvSpPr>
          <p:spPr bwMode="auto">
            <a:xfrm>
              <a:off x="20920203" y="1084528"/>
              <a:ext cx="508635" cy="1224951"/>
            </a:xfrm>
            <a:prstGeom prst="rect">
              <a:avLst/>
            </a:prstGeom>
            <a:noFill/>
            <a:ln w="9525">
              <a:noFill/>
              <a:miter lim="800000"/>
              <a:headEnd/>
              <a:tailEnd/>
            </a:ln>
          </p:spPr>
          <p:txBody>
            <a:bodyPr rot="0" vert="horz" wrap="square" lIns="91440" tIns="45720" rIns="91440" bIns="45720" anchor="t" anchorCtr="0">
              <a:noAutofit/>
            </a:bodyPr>
            <a:lstStyle/>
            <a:p>
              <a:r>
                <a:rPr lang="de-DE" sz="8800" b="1" dirty="0">
                  <a:solidFill>
                    <a:srgbClr val="FF9E18"/>
                  </a:solidFill>
                  <a:effectLst/>
                  <a:latin typeface="DIN Next LT Pro"/>
                  <a:ea typeface="Calibri" panose="020F0502020204030204" pitchFamily="34" charset="0"/>
                  <a:cs typeface="Calibri" panose="020F0502020204030204" pitchFamily="34" charset="0"/>
                </a:rPr>
                <a:t>9</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Cuadro de texto 2">
              <a:extLst>
                <a:ext uri="{FF2B5EF4-FFF2-40B4-BE49-F238E27FC236}">
                  <a16:creationId xmlns:a16="http://schemas.microsoft.com/office/drawing/2014/main" id="{FFB10908-F61C-463F-930A-47566C7E7A36}"/>
                </a:ext>
              </a:extLst>
            </p:cNvPr>
            <p:cNvSpPr txBox="1">
              <a:spLocks noChangeArrowheads="1"/>
            </p:cNvSpPr>
            <p:nvPr/>
          </p:nvSpPr>
          <p:spPr bwMode="auto">
            <a:xfrm>
              <a:off x="19983170" y="2454121"/>
              <a:ext cx="2360069" cy="333375"/>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pPr>
              <a:r>
                <a:rPr lang="de-DE" b="1" dirty="0">
                  <a:solidFill>
                    <a:srgbClr val="FF9E18"/>
                  </a:solidFill>
                  <a:effectLst/>
                  <a:latin typeface="DIN Next LT Pro"/>
                  <a:ea typeface="Calibri" panose="020F0502020204030204" pitchFamily="34" charset="0"/>
                  <a:cs typeface="Calibri" panose="020F0502020204030204" pitchFamily="34" charset="0"/>
                </a:rPr>
                <a:t>9.30 – 12.30 CET</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2" name="Cuadro de texto 2">
              <a:extLst>
                <a:ext uri="{FF2B5EF4-FFF2-40B4-BE49-F238E27FC236}">
                  <a16:creationId xmlns:a16="http://schemas.microsoft.com/office/drawing/2014/main" id="{44D98C57-ECB9-43EE-A8AB-E9A7E97B560F}"/>
                </a:ext>
              </a:extLst>
            </p:cNvPr>
            <p:cNvSpPr txBox="1">
              <a:spLocks noChangeArrowheads="1"/>
            </p:cNvSpPr>
            <p:nvPr/>
          </p:nvSpPr>
          <p:spPr bwMode="auto">
            <a:xfrm>
              <a:off x="20186779" y="705988"/>
              <a:ext cx="1952849" cy="317500"/>
            </a:xfrm>
            <a:prstGeom prst="rect">
              <a:avLst/>
            </a:prstGeom>
            <a:noFill/>
            <a:ln w="9525">
              <a:noFill/>
              <a:miter lim="800000"/>
              <a:headEnd/>
              <a:tailEnd/>
            </a:ln>
          </p:spPr>
          <p:txBody>
            <a:bodyPr rot="0" vert="horz" wrap="square" lIns="91440" tIns="45720" rIns="91440" bIns="45720" anchor="t" anchorCtr="0">
              <a:noAutofit/>
            </a:bodyPr>
            <a:lstStyle/>
            <a:p>
              <a:r>
                <a:rPr lang="de-DE" sz="3200" b="1" dirty="0">
                  <a:solidFill>
                    <a:srgbClr val="FF9E18"/>
                  </a:solidFill>
                  <a:effectLst/>
                  <a:latin typeface="DIN Next LT Pro"/>
                  <a:ea typeface="Calibri" panose="020F0502020204030204" pitchFamily="34" charset="0"/>
                  <a:cs typeface="Calibri" panose="020F0502020204030204" pitchFamily="34" charset="0"/>
                </a:rPr>
                <a:t>FEB</a:t>
              </a:r>
              <a:r>
                <a:rPr lang="de-DE" sz="3600" b="1" dirty="0">
                  <a:solidFill>
                    <a:srgbClr val="FF9E18"/>
                  </a:solidFill>
                  <a:effectLst/>
                  <a:latin typeface="DIN Next LT Pro"/>
                  <a:ea typeface="Calibri" panose="020F0502020204030204" pitchFamily="34" charset="0"/>
                  <a:cs typeface="Calibri" panose="020F0502020204030204" pitchFamily="34" charset="0"/>
                </a:rPr>
                <a:t>   </a:t>
              </a:r>
              <a:r>
                <a:rPr lang="de-DE" sz="3200" b="1" dirty="0">
                  <a:solidFill>
                    <a:srgbClr val="FF9E18"/>
                  </a:solidFill>
                  <a:effectLst/>
                  <a:latin typeface="DIN Next LT Pro"/>
                  <a:ea typeface="Calibri" panose="020F0502020204030204" pitchFamily="34" charset="0"/>
                  <a:cs typeface="Calibri" panose="020F0502020204030204" pitchFamily="34" charset="0"/>
                </a:rPr>
                <a:t>2022</a:t>
              </a:r>
              <a:endParaRPr lang="it-IT"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cxnSp>
          <p:nvCxnSpPr>
            <p:cNvPr id="23" name="Connettore diritto 22">
              <a:extLst>
                <a:ext uri="{FF2B5EF4-FFF2-40B4-BE49-F238E27FC236}">
                  <a16:creationId xmlns:a16="http://schemas.microsoft.com/office/drawing/2014/main" id="{FB03FCF4-08AA-4C3F-83FB-F8D21BE95B78}"/>
                </a:ext>
              </a:extLst>
            </p:cNvPr>
            <p:cNvCxnSpPr>
              <a:cxnSpLocks/>
            </p:cNvCxnSpPr>
            <p:nvPr/>
          </p:nvCxnSpPr>
          <p:spPr>
            <a:xfrm>
              <a:off x="20058081" y="2364476"/>
              <a:ext cx="2210248" cy="0"/>
            </a:xfrm>
            <a:prstGeom prst="line">
              <a:avLst/>
            </a:prstGeom>
            <a:ln w="12700">
              <a:solidFill>
                <a:srgbClr val="252772"/>
              </a:solidFill>
            </a:ln>
          </p:spPr>
          <p:style>
            <a:lnRef idx="1">
              <a:schemeClr val="accent1"/>
            </a:lnRef>
            <a:fillRef idx="0">
              <a:schemeClr val="accent1"/>
            </a:fillRef>
            <a:effectRef idx="0">
              <a:schemeClr val="accent1"/>
            </a:effectRef>
            <a:fontRef idx="minor">
              <a:schemeClr val="tx1"/>
            </a:fontRef>
          </p:style>
        </p:cxnSp>
        <p:cxnSp>
          <p:nvCxnSpPr>
            <p:cNvPr id="26" name="Connettore diritto 25">
              <a:extLst>
                <a:ext uri="{FF2B5EF4-FFF2-40B4-BE49-F238E27FC236}">
                  <a16:creationId xmlns:a16="http://schemas.microsoft.com/office/drawing/2014/main" id="{47D9A894-168D-43AB-B10A-9579212D94F4}"/>
                </a:ext>
              </a:extLst>
            </p:cNvPr>
            <p:cNvCxnSpPr>
              <a:cxnSpLocks/>
            </p:cNvCxnSpPr>
            <p:nvPr/>
          </p:nvCxnSpPr>
          <p:spPr>
            <a:xfrm>
              <a:off x="20058079" y="1315605"/>
              <a:ext cx="2210248" cy="0"/>
            </a:xfrm>
            <a:prstGeom prst="line">
              <a:avLst/>
            </a:prstGeom>
            <a:ln w="12700">
              <a:solidFill>
                <a:srgbClr val="252772"/>
              </a:solidFill>
            </a:ln>
          </p:spPr>
          <p:style>
            <a:lnRef idx="1">
              <a:schemeClr val="accent1"/>
            </a:lnRef>
            <a:fillRef idx="0">
              <a:schemeClr val="accent1"/>
            </a:fillRef>
            <a:effectRef idx="0">
              <a:schemeClr val="accent1"/>
            </a:effectRef>
            <a:fontRef idx="minor">
              <a:schemeClr val="tx1"/>
            </a:fontRef>
          </p:style>
        </p:cxnSp>
      </p:grpSp>
      <p:sp>
        <p:nvSpPr>
          <p:cNvPr id="153" name="An integrated Grid for enabling the energy transition in the Mediterranean"/>
          <p:cNvSpPr txBox="1"/>
          <p:nvPr/>
        </p:nvSpPr>
        <p:spPr>
          <a:xfrm>
            <a:off x="2183079" y="6471128"/>
            <a:ext cx="10213671" cy="79303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nSpc>
                <a:spcPct val="120000"/>
              </a:lnSpc>
              <a:defRPr sz="5000" b="1" cap="all">
                <a:solidFill>
                  <a:srgbClr val="FFFFFF"/>
                </a:solidFill>
                <a:latin typeface="Helvetica"/>
                <a:ea typeface="Helvetica"/>
                <a:cs typeface="Helvetica"/>
                <a:sym typeface="Helvetica"/>
              </a:defRPr>
            </a:lvl1pPr>
          </a:lstStyle>
          <a:p>
            <a:pPr algn="l">
              <a:lnSpc>
                <a:spcPct val="150000"/>
              </a:lnSpc>
            </a:pPr>
            <a:r>
              <a:rPr lang="en-GB" sz="3400" dirty="0">
                <a:solidFill>
                  <a:srgbClr val="F39324"/>
                </a:solidFill>
              </a:rPr>
              <a:t>WORKSHOP ONLINE</a:t>
            </a:r>
            <a:endParaRPr sz="3400" dirty="0">
              <a:solidFill>
                <a:srgbClr val="F39324"/>
              </a:solidFill>
            </a:endParaRPr>
          </a:p>
        </p:txBody>
      </p:sp>
      <p:sp>
        <p:nvSpPr>
          <p:cNvPr id="154" name="Mediterranean Project 2 Closing Conference"/>
          <p:cNvSpPr txBox="1"/>
          <p:nvPr/>
        </p:nvSpPr>
        <p:spPr>
          <a:xfrm>
            <a:off x="2183079" y="7245869"/>
            <a:ext cx="8842988" cy="2866747"/>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3200" b="1" dirty="0">
                <a:solidFill>
                  <a:srgbClr val="2B2D6D"/>
                </a:solidFill>
                <a:effectLst/>
                <a:latin typeface="Helvetica" pitchFamily="2" charset="0"/>
                <a:ea typeface="Calibri" panose="020F0502020204030204" pitchFamily="34" charset="0"/>
                <a:cs typeface="Calibri" panose="020F0502020204030204" pitchFamily="34" charset="0"/>
              </a:rPr>
              <a:t>"Enabling electricity exchanges  and trading in the Mediterranean"</a:t>
            </a:r>
            <a:endParaRPr lang="es-ES" sz="3200" dirty="0">
              <a:effectLst/>
              <a:latin typeface="Helvetica" pitchFamily="2" charset="0"/>
              <a:ea typeface="Times New Roman" panose="02020603050405020304" pitchFamily="18" charset="0"/>
              <a:cs typeface="Times New Roman" panose="02020603050405020304" pitchFamily="18" charset="0"/>
            </a:endParaRPr>
          </a:p>
          <a:p>
            <a:pPr algn="l">
              <a:lnSpc>
                <a:spcPct val="115000"/>
              </a:lnSpc>
              <a:spcAft>
                <a:spcPts val="300"/>
              </a:spcAft>
            </a:pPr>
            <a:r>
              <a:rPr lang="de-DE" sz="2800" dirty="0">
                <a:solidFill>
                  <a:srgbClr val="797DB0"/>
                </a:solidFill>
                <a:effectLst/>
                <a:latin typeface="Helvetica" pitchFamily="2" charset="0"/>
                <a:ea typeface="Calibri" panose="020F0502020204030204" pitchFamily="34" charset="0"/>
                <a:cs typeface="Calibri" panose="020F0502020204030204" pitchFamily="34" charset="0"/>
              </a:rPr>
              <a:t>Achieving a common technical &amp; regulatory framework to increase electricity exchanges and trading between the two Mediterranean shores.</a:t>
            </a:r>
            <a:endParaRPr lang="es-ES" sz="2800" dirty="0">
              <a:effectLst/>
              <a:latin typeface="Helvetica" pitchFamily="2" charset="0"/>
              <a:ea typeface="Times New Roman" panose="02020603050405020304" pitchFamily="18" charset="0"/>
              <a:cs typeface="Times New Roman" panose="02020603050405020304" pitchFamily="18" charset="0"/>
            </a:endParaRPr>
          </a:p>
        </p:txBody>
      </p:sp>
      <p:pic>
        <p:nvPicPr>
          <p:cNvPr id="10" name="Imagen 9">
            <a:extLst>
              <a:ext uri="{FF2B5EF4-FFF2-40B4-BE49-F238E27FC236}">
                <a16:creationId xmlns:a16="http://schemas.microsoft.com/office/drawing/2014/main" id="{0EE3B76B-E0AA-4584-91C3-699E10EE51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1082" t="-1917" r="-18713" b="6980"/>
          <a:stretch/>
        </p:blipFill>
        <p:spPr bwMode="auto">
          <a:xfrm>
            <a:off x="9068588" y="10188511"/>
            <a:ext cx="4962942" cy="1606739"/>
          </a:xfrm>
          <a:prstGeom prst="rect">
            <a:avLst/>
          </a:prstGeom>
          <a:noFill/>
          <a:ln>
            <a:noFill/>
          </a:ln>
          <a:extLst>
            <a:ext uri="{53640926-AAD7-44D8-BBD7-CCE9431645EC}">
              <a14:shadowObscured xmlns:a14="http://schemas.microsoft.com/office/drawing/2010/main"/>
            </a:ext>
          </a:extLst>
        </p:spPr>
      </p:pic>
      <p:pic>
        <p:nvPicPr>
          <p:cNvPr id="11" name="Imagen 10">
            <a:extLst>
              <a:ext uri="{FF2B5EF4-FFF2-40B4-BE49-F238E27FC236}">
                <a16:creationId xmlns:a16="http://schemas.microsoft.com/office/drawing/2014/main" id="{CE20AE08-7CF2-4528-B790-1322EB7282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654" t="-8181" b="-1"/>
          <a:stretch/>
        </p:blipFill>
        <p:spPr bwMode="auto">
          <a:xfrm>
            <a:off x="8642388" y="12161520"/>
            <a:ext cx="3752808" cy="954115"/>
          </a:xfrm>
          <a:prstGeom prst="rect">
            <a:avLst/>
          </a:prstGeom>
          <a:noFill/>
          <a:ln>
            <a:noFill/>
          </a:ln>
        </p:spPr>
      </p:pic>
      <p:sp>
        <p:nvSpPr>
          <p:cNvPr id="12" name="Mediterranean Project 2 Closing Conference">
            <a:extLst>
              <a:ext uri="{FF2B5EF4-FFF2-40B4-BE49-F238E27FC236}">
                <a16:creationId xmlns:a16="http://schemas.microsoft.com/office/drawing/2014/main" id="{5A190BFC-9C23-4527-9233-CB733005AEB3}"/>
              </a:ext>
            </a:extLst>
          </p:cNvPr>
          <p:cNvSpPr txBox="1"/>
          <p:nvPr/>
        </p:nvSpPr>
        <p:spPr>
          <a:xfrm>
            <a:off x="2183078" y="12433060"/>
            <a:ext cx="4601770" cy="426463"/>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en-GB" sz="2000" b="1" dirty="0">
                <a:solidFill>
                  <a:srgbClr val="2B2D6D"/>
                </a:solidFill>
                <a:effectLst/>
                <a:latin typeface="Helvetica" pitchFamily="2" charset="0"/>
                <a:ea typeface="Calibri" panose="020F0502020204030204" pitchFamily="34" charset="0"/>
                <a:cs typeface="Calibri" panose="020F0502020204030204" pitchFamily="34" charset="0"/>
              </a:rPr>
              <a:t>With the support of European Union</a:t>
            </a:r>
            <a:endParaRPr lang="en-GB" sz="1800" dirty="0">
              <a:effectLst/>
              <a:latin typeface="Helvetica" pitchFamily="2" charset="0"/>
              <a:ea typeface="Times New Roman" panose="02020603050405020304" pitchFamily="18" charset="0"/>
              <a:cs typeface="Times New Roman" panose="02020603050405020304" pitchFamily="18" charset="0"/>
            </a:endParaRPr>
          </a:p>
        </p:txBody>
      </p:sp>
      <p:sp>
        <p:nvSpPr>
          <p:cNvPr id="13" name="Mediterranean Project 2 Closing Conference">
            <a:extLst>
              <a:ext uri="{FF2B5EF4-FFF2-40B4-BE49-F238E27FC236}">
                <a16:creationId xmlns:a16="http://schemas.microsoft.com/office/drawing/2014/main" id="{89F1A396-0EDE-4357-8E94-E506BF275191}"/>
              </a:ext>
            </a:extLst>
          </p:cNvPr>
          <p:cNvSpPr txBox="1"/>
          <p:nvPr/>
        </p:nvSpPr>
        <p:spPr>
          <a:xfrm>
            <a:off x="2183079" y="10995052"/>
            <a:ext cx="8842988" cy="55810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2800" b="1" dirty="0">
                <a:solidFill>
                  <a:srgbClr val="2B2D6D"/>
                </a:solidFill>
                <a:latin typeface="Helvetica" pitchFamily="2" charset="0"/>
                <a:cs typeface="Calibri" panose="020F0502020204030204" pitchFamily="34" charset="0"/>
              </a:rPr>
              <a:t>Organized by</a:t>
            </a:r>
            <a:endParaRPr lang="es-ES" sz="2800" b="1" dirty="0">
              <a:solidFill>
                <a:srgbClr val="2B2D6D"/>
              </a:solidFill>
              <a:latin typeface="Helvetica" pitchFamily="2" charset="0"/>
              <a:cs typeface="Calibri" panose="020F0502020204030204" pitchFamily="34" charset="0"/>
            </a:endParaRPr>
          </a:p>
        </p:txBody>
      </p:sp>
      <p:pic>
        <p:nvPicPr>
          <p:cNvPr id="3" name="Immagine 2">
            <a:extLst>
              <a:ext uri="{FF2B5EF4-FFF2-40B4-BE49-F238E27FC236}">
                <a16:creationId xmlns:a16="http://schemas.microsoft.com/office/drawing/2014/main" id="{6D7D70A5-E0B7-4E7D-9B52-89EC957BCF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5884" y="12274627"/>
            <a:ext cx="1188059" cy="792374"/>
          </a:xfrm>
          <a:prstGeom prst="rect">
            <a:avLst/>
          </a:prstGeom>
        </p:spPr>
      </p:pic>
      <p:pic>
        <p:nvPicPr>
          <p:cNvPr id="6" name="Immagine 5">
            <a:extLst>
              <a:ext uri="{FF2B5EF4-FFF2-40B4-BE49-F238E27FC236}">
                <a16:creationId xmlns:a16="http://schemas.microsoft.com/office/drawing/2014/main" id="{4739194A-B684-464A-A6B9-EA518D17EEFC}"/>
              </a:ext>
            </a:extLst>
          </p:cNvPr>
          <p:cNvPicPr>
            <a:picLocks noChangeAspect="1"/>
          </p:cNvPicPr>
          <p:nvPr/>
        </p:nvPicPr>
        <p:blipFill rotWithShape="1">
          <a:blip r:embed="rId7">
            <a:extLst>
              <a:ext uri="{28A0092B-C50C-407E-A947-70E740481C1C}">
                <a14:useLocalDpi xmlns:a14="http://schemas.microsoft.com/office/drawing/2010/main" val="0"/>
              </a:ext>
            </a:extLst>
          </a:blip>
          <a:srcRect t="10680" b="9682"/>
          <a:stretch/>
        </p:blipFill>
        <p:spPr>
          <a:xfrm>
            <a:off x="4922621" y="10515675"/>
            <a:ext cx="3719767" cy="1279575"/>
          </a:xfrm>
          <a:prstGeom prst="rect">
            <a:avLst/>
          </a:prstGeom>
        </p:spPr>
      </p:pic>
      <p:sp>
        <p:nvSpPr>
          <p:cNvPr id="24" name="Mediterranean Project 2 Closing Conference">
            <a:extLst>
              <a:ext uri="{FF2B5EF4-FFF2-40B4-BE49-F238E27FC236}">
                <a16:creationId xmlns:a16="http://schemas.microsoft.com/office/drawing/2014/main" id="{AC2C9FE2-91AA-4797-94AB-EA03820005E3}"/>
              </a:ext>
            </a:extLst>
          </p:cNvPr>
          <p:cNvSpPr txBox="1"/>
          <p:nvPr/>
        </p:nvSpPr>
        <p:spPr>
          <a:xfrm>
            <a:off x="8018805" y="12464454"/>
            <a:ext cx="682042" cy="426463"/>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4000">
                <a:solidFill>
                  <a:srgbClr val="FFFFFF"/>
                </a:solidFill>
                <a:latin typeface="Helvetica"/>
                <a:ea typeface="Helvetica"/>
                <a:cs typeface="Helvetica"/>
                <a:sym typeface="Helvetica"/>
              </a:defRPr>
            </a:lvl1pPr>
          </a:lstStyle>
          <a:p>
            <a:pPr algn="l">
              <a:lnSpc>
                <a:spcPct val="115000"/>
              </a:lnSpc>
              <a:spcAft>
                <a:spcPts val="1200"/>
              </a:spcAft>
            </a:pPr>
            <a:r>
              <a:rPr lang="de-DE" sz="2000" b="1" dirty="0">
                <a:solidFill>
                  <a:srgbClr val="2B2D6D"/>
                </a:solidFill>
                <a:effectLst/>
                <a:latin typeface="Helvetica" pitchFamily="2" charset="0"/>
                <a:ea typeface="Calibri" panose="020F0502020204030204" pitchFamily="34" charset="0"/>
                <a:cs typeface="Calibri" panose="020F0502020204030204" pitchFamily="34" charset="0"/>
              </a:rPr>
              <a:t>and</a:t>
            </a:r>
            <a:endParaRPr lang="es-ES" sz="1800" dirty="0">
              <a:effectLst/>
              <a:latin typeface="Helvetica" pitchFamily="2" charset="0"/>
              <a:ea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RE THE TITLE">
            <a:extLst>
              <a:ext uri="{FF2B5EF4-FFF2-40B4-BE49-F238E27FC236}">
                <a16:creationId xmlns:a16="http://schemas.microsoft.com/office/drawing/2014/main" id="{E57E0EDD-6996-48F7-8D03-793F96CA4B6F}"/>
              </a:ext>
            </a:extLst>
          </p:cNvPr>
          <p:cNvSpPr txBox="1"/>
          <p:nvPr/>
        </p:nvSpPr>
        <p:spPr>
          <a:xfrm>
            <a:off x="1401529" y="639977"/>
            <a:ext cx="15423431"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a:solidFill>
                  <a:srgbClr val="252671"/>
                </a:solidFill>
              </a:rPr>
              <a:t>Some conclusions:</a:t>
            </a:r>
          </a:p>
        </p:txBody>
      </p:sp>
      <p:sp>
        <p:nvSpPr>
          <p:cNvPr id="11" name="Línea">
            <a:extLst>
              <a:ext uri="{FF2B5EF4-FFF2-40B4-BE49-F238E27FC236}">
                <a16:creationId xmlns:a16="http://schemas.microsoft.com/office/drawing/2014/main" id="{85286329-83B6-45B1-97BA-AB7649F280A7}"/>
              </a:ext>
            </a:extLst>
          </p:cNvPr>
          <p:cNvSpPr/>
          <p:nvPr/>
        </p:nvSpPr>
        <p:spPr>
          <a:xfrm>
            <a:off x="1401530" y="1896007"/>
            <a:ext cx="14783350" cy="0"/>
          </a:xfrm>
          <a:prstGeom prst="line">
            <a:avLst/>
          </a:prstGeom>
          <a:ln w="25400">
            <a:solidFill>
              <a:srgbClr val="797DB0"/>
            </a:solidFill>
            <a:miter lim="400000"/>
          </a:ln>
        </p:spPr>
        <p:txBody>
          <a:bodyPr lIns="50800" tIns="50800" rIns="50800" bIns="50800" anchor="ctr"/>
          <a:lstStyle/>
          <a:p>
            <a:endParaRPr lang="en-GB"/>
          </a:p>
        </p:txBody>
      </p:sp>
      <p:sp>
        <p:nvSpPr>
          <p:cNvPr id="8" name="Título 1">
            <a:extLst>
              <a:ext uri="{FF2B5EF4-FFF2-40B4-BE49-F238E27FC236}">
                <a16:creationId xmlns:a16="http://schemas.microsoft.com/office/drawing/2014/main" id="{8F4EA946-A819-4573-B0E3-4FBD1EBDD458}"/>
              </a:ext>
            </a:extLst>
          </p:cNvPr>
          <p:cNvSpPr>
            <a:spLocks noGrp="1"/>
          </p:cNvSpPr>
          <p:nvPr>
            <p:ph type="title"/>
          </p:nvPr>
        </p:nvSpPr>
        <p:spPr>
          <a:xfrm>
            <a:off x="1511296" y="2072216"/>
            <a:ext cx="21971004" cy="2476501"/>
          </a:xfrm>
        </p:spPr>
        <p:txBody>
          <a:bodyPr>
            <a:normAutofit/>
          </a:bodyPr>
          <a:lstStyle/>
          <a:p>
            <a:pPr>
              <a:lnSpc>
                <a:spcPct val="100000"/>
              </a:lnSpc>
            </a:pPr>
            <a:r>
              <a:rPr lang="en-GB" sz="6600" b="1" u="none" dirty="0">
                <a:solidFill>
                  <a:schemeClr val="bg2">
                    <a:lumMod val="10000"/>
                  </a:schemeClr>
                </a:solidFill>
                <a:latin typeface="Helvetica" panose="020B0604020202020204" pitchFamily="34" charset="0"/>
                <a:cs typeface="Helvetica" panose="020B0604020202020204" pitchFamily="34" charset="0"/>
              </a:rPr>
              <a:t>“</a:t>
            </a:r>
            <a:r>
              <a:rPr lang="en-GB" sz="6600" b="1" u="none" dirty="0">
                <a:solidFill>
                  <a:srgbClr val="FF0000"/>
                </a:solidFill>
                <a:latin typeface="Helvetica" panose="020B0604020202020204" pitchFamily="34" charset="0"/>
                <a:cs typeface="Helvetica" panose="020B0604020202020204" pitchFamily="34" charset="0"/>
              </a:rPr>
              <a:t>Electricity trading </a:t>
            </a:r>
            <a:r>
              <a:rPr lang="en-GB" sz="6600" b="1" u="none" dirty="0">
                <a:solidFill>
                  <a:schemeClr val="bg2">
                    <a:lumMod val="10000"/>
                  </a:schemeClr>
                </a:solidFill>
                <a:latin typeface="Helvetica" panose="020B0604020202020204" pitchFamily="34" charset="0"/>
                <a:cs typeface="Helvetica" panose="020B0604020202020204" pitchFamily="34" charset="0"/>
              </a:rPr>
              <a:t>in/with the </a:t>
            </a:r>
            <a:r>
              <a:rPr lang="en-GB" sz="6600" b="1" u="none" dirty="0">
                <a:solidFill>
                  <a:srgbClr val="FF0000"/>
                </a:solidFill>
                <a:latin typeface="Helvetica" panose="020B0604020202020204" pitchFamily="34" charset="0"/>
                <a:cs typeface="Helvetica" panose="020B0604020202020204" pitchFamily="34" charset="0"/>
              </a:rPr>
              <a:t>MENA region</a:t>
            </a:r>
            <a:r>
              <a:rPr lang="en-GB" sz="6600" b="1" u="none" dirty="0">
                <a:solidFill>
                  <a:schemeClr val="bg2">
                    <a:lumMod val="10000"/>
                  </a:schemeClr>
                </a:solidFill>
                <a:latin typeface="Helvetica" panose="020B0604020202020204" pitchFamily="34" charset="0"/>
                <a:cs typeface="Helvetica" panose="020B0604020202020204" pitchFamily="34" charset="0"/>
              </a:rPr>
              <a:t>: </a:t>
            </a:r>
            <a:br>
              <a:rPr lang="en-GB" sz="6600" b="1" u="none" dirty="0">
                <a:solidFill>
                  <a:schemeClr val="bg2">
                    <a:lumMod val="10000"/>
                  </a:schemeClr>
                </a:solidFill>
                <a:latin typeface="Helvetica" panose="020B0604020202020204" pitchFamily="34" charset="0"/>
                <a:cs typeface="Helvetica" panose="020B0604020202020204" pitchFamily="34" charset="0"/>
              </a:rPr>
            </a:br>
            <a:r>
              <a:rPr lang="en-GB" sz="6600" b="1" u="none" dirty="0">
                <a:solidFill>
                  <a:schemeClr val="bg2">
                    <a:lumMod val="10000"/>
                  </a:schemeClr>
                </a:solidFill>
                <a:latin typeface="Helvetica" panose="020B0604020202020204" pitchFamily="34" charset="0"/>
                <a:cs typeface="Helvetica" panose="020B0604020202020204" pitchFamily="34" charset="0"/>
              </a:rPr>
              <a:t>what are the </a:t>
            </a:r>
            <a:r>
              <a:rPr lang="en-GB" sz="6600" b="1" u="none" dirty="0">
                <a:solidFill>
                  <a:srgbClr val="FF0000"/>
                </a:solidFill>
                <a:latin typeface="Helvetica" panose="020B0604020202020204" pitchFamily="34" charset="0"/>
                <a:cs typeface="Helvetica" panose="020B0604020202020204" pitchFamily="34" charset="0"/>
              </a:rPr>
              <a:t>missing links/requirements</a:t>
            </a:r>
            <a:r>
              <a:rPr lang="en-GB" sz="6600" b="1" u="none" dirty="0">
                <a:solidFill>
                  <a:schemeClr val="bg2">
                    <a:lumMod val="10000"/>
                  </a:schemeClr>
                </a:solidFill>
                <a:latin typeface="Helvetica" panose="020B0604020202020204" pitchFamily="34" charset="0"/>
                <a:cs typeface="Helvetica" panose="020B0604020202020204" pitchFamily="34" charset="0"/>
              </a:rPr>
              <a:t>?”</a:t>
            </a:r>
          </a:p>
        </p:txBody>
      </p:sp>
      <p:sp>
        <p:nvSpPr>
          <p:cNvPr id="9" name="Rectángulo 8">
            <a:extLst>
              <a:ext uri="{FF2B5EF4-FFF2-40B4-BE49-F238E27FC236}">
                <a16:creationId xmlns:a16="http://schemas.microsoft.com/office/drawing/2014/main" id="{F777EB53-6479-4DE1-A2A9-E48868111569}"/>
              </a:ext>
            </a:extLst>
          </p:cNvPr>
          <p:cNvSpPr/>
          <p:nvPr/>
        </p:nvSpPr>
        <p:spPr>
          <a:xfrm>
            <a:off x="1729242" y="4201438"/>
            <a:ext cx="20998542" cy="1824923"/>
          </a:xfrm>
          <a:prstGeom prst="rect">
            <a:avLst/>
          </a:prstGeom>
        </p:spPr>
        <p:txBody>
          <a:bodyPr wrap="square">
            <a:spAutoFit/>
          </a:bodyPr>
          <a:lstStyle/>
          <a:p>
            <a:pPr marL="685800" indent="-685800" algn="l">
              <a:lnSpc>
                <a:spcPct val="150000"/>
              </a:lnSpc>
              <a:spcBef>
                <a:spcPts val="1200"/>
              </a:spcBef>
              <a:buFont typeface="Arial" panose="020B0604020202020204" pitchFamily="34" charset="0"/>
              <a:buChar char="•"/>
              <a:tabLst>
                <a:tab pos="360680" algn="l"/>
                <a:tab pos="1080770" algn="l"/>
              </a:tabLst>
            </a:pPr>
            <a:r>
              <a:rPr lang="en-GB" sz="4000" b="1" dirty="0">
                <a:solidFill>
                  <a:srgbClr val="002060"/>
                </a:solidFill>
                <a:cs typeface="Arial" pitchFamily="34" charset="0"/>
              </a:rPr>
              <a:t>The physics, the dynamics, the structure of the MENA power systems impose certain challenging issues</a:t>
            </a:r>
          </a:p>
        </p:txBody>
      </p:sp>
      <p:sp>
        <p:nvSpPr>
          <p:cNvPr id="6" name="Rectángulo 5">
            <a:extLst>
              <a:ext uri="{FF2B5EF4-FFF2-40B4-BE49-F238E27FC236}">
                <a16:creationId xmlns:a16="http://schemas.microsoft.com/office/drawing/2014/main" id="{36BAA6E7-400E-4FCD-A008-6EBC77C62C91}"/>
              </a:ext>
            </a:extLst>
          </p:cNvPr>
          <p:cNvSpPr/>
          <p:nvPr/>
        </p:nvSpPr>
        <p:spPr>
          <a:xfrm>
            <a:off x="1729242" y="6271224"/>
            <a:ext cx="20998542" cy="901593"/>
          </a:xfrm>
          <a:prstGeom prst="rect">
            <a:avLst/>
          </a:prstGeom>
        </p:spPr>
        <p:txBody>
          <a:bodyPr wrap="square">
            <a:spAutoFit/>
          </a:bodyPr>
          <a:lstStyle/>
          <a:p>
            <a:pPr marL="685800" indent="-685800" algn="l">
              <a:lnSpc>
                <a:spcPct val="150000"/>
              </a:lnSpc>
              <a:spcBef>
                <a:spcPts val="1200"/>
              </a:spcBef>
              <a:buFont typeface="Arial" panose="020B0604020202020204" pitchFamily="34" charset="0"/>
              <a:buChar char="•"/>
              <a:tabLst>
                <a:tab pos="360680" algn="l"/>
                <a:tab pos="1080770" algn="l"/>
              </a:tabLst>
            </a:pPr>
            <a:r>
              <a:rPr lang="en-GB" sz="4000" b="1" dirty="0">
                <a:solidFill>
                  <a:srgbClr val="002060"/>
                </a:solidFill>
                <a:cs typeface="Arial" pitchFamily="34" charset="0"/>
              </a:rPr>
              <a:t>Those challenges impact the electricity trading</a:t>
            </a:r>
          </a:p>
        </p:txBody>
      </p:sp>
      <p:sp>
        <p:nvSpPr>
          <p:cNvPr id="7" name="Rectángulo 6">
            <a:extLst>
              <a:ext uri="{FF2B5EF4-FFF2-40B4-BE49-F238E27FC236}">
                <a16:creationId xmlns:a16="http://schemas.microsoft.com/office/drawing/2014/main" id="{07A3BDCF-5E8C-4EE3-866E-7A16BAF79083}"/>
              </a:ext>
            </a:extLst>
          </p:cNvPr>
          <p:cNvSpPr/>
          <p:nvPr/>
        </p:nvSpPr>
        <p:spPr>
          <a:xfrm>
            <a:off x="1729242" y="7468653"/>
            <a:ext cx="20998542" cy="901593"/>
          </a:xfrm>
          <a:prstGeom prst="rect">
            <a:avLst/>
          </a:prstGeom>
        </p:spPr>
        <p:txBody>
          <a:bodyPr wrap="square">
            <a:spAutoFit/>
          </a:bodyPr>
          <a:lstStyle/>
          <a:p>
            <a:pPr marL="685800" indent="-685800" algn="l">
              <a:lnSpc>
                <a:spcPct val="150000"/>
              </a:lnSpc>
              <a:spcBef>
                <a:spcPts val="1200"/>
              </a:spcBef>
              <a:buFont typeface="Arial" panose="020B0604020202020204" pitchFamily="34" charset="0"/>
              <a:buChar char="•"/>
              <a:tabLst>
                <a:tab pos="360680" algn="l"/>
                <a:tab pos="1080770" algn="l"/>
              </a:tabLst>
            </a:pPr>
            <a:r>
              <a:rPr lang="en-GB" sz="4000" b="1" dirty="0">
                <a:solidFill>
                  <a:srgbClr val="002060"/>
                </a:solidFill>
                <a:cs typeface="Arial" pitchFamily="34" charset="0"/>
              </a:rPr>
              <a:t>It is needed to pursue coordinated regulation for international interconnection</a:t>
            </a:r>
          </a:p>
        </p:txBody>
      </p:sp>
      <p:sp>
        <p:nvSpPr>
          <p:cNvPr id="10" name="Rectángulo 9">
            <a:extLst>
              <a:ext uri="{FF2B5EF4-FFF2-40B4-BE49-F238E27FC236}">
                <a16:creationId xmlns:a16="http://schemas.microsoft.com/office/drawing/2014/main" id="{97A42659-C574-4A24-B29C-D8123CA8E0F4}"/>
              </a:ext>
            </a:extLst>
          </p:cNvPr>
          <p:cNvSpPr/>
          <p:nvPr/>
        </p:nvSpPr>
        <p:spPr>
          <a:xfrm>
            <a:off x="1729242" y="8613830"/>
            <a:ext cx="20998542" cy="901593"/>
          </a:xfrm>
          <a:prstGeom prst="rect">
            <a:avLst/>
          </a:prstGeom>
        </p:spPr>
        <p:txBody>
          <a:bodyPr wrap="square">
            <a:spAutoFit/>
          </a:bodyPr>
          <a:lstStyle/>
          <a:p>
            <a:pPr marL="685800" indent="-685800" algn="l">
              <a:lnSpc>
                <a:spcPct val="150000"/>
              </a:lnSpc>
              <a:spcBef>
                <a:spcPts val="1200"/>
              </a:spcBef>
              <a:buFont typeface="Arial" panose="020B0604020202020204" pitchFamily="34" charset="0"/>
              <a:buChar char="•"/>
              <a:tabLst>
                <a:tab pos="360680" algn="l"/>
                <a:tab pos="1080770" algn="l"/>
              </a:tabLst>
            </a:pPr>
            <a:r>
              <a:rPr lang="en-GB" sz="4000" b="1" dirty="0">
                <a:solidFill>
                  <a:srgbClr val="002060"/>
                </a:solidFill>
                <a:cs typeface="Arial" pitchFamily="34" charset="0"/>
              </a:rPr>
              <a:t>The identification of pilot zones and the zonal approach is a good way to progress</a:t>
            </a:r>
          </a:p>
        </p:txBody>
      </p:sp>
      <p:sp>
        <p:nvSpPr>
          <p:cNvPr id="12" name="Rectángulo 11">
            <a:extLst>
              <a:ext uri="{FF2B5EF4-FFF2-40B4-BE49-F238E27FC236}">
                <a16:creationId xmlns:a16="http://schemas.microsoft.com/office/drawing/2014/main" id="{7B986E3C-7E80-4BD6-8301-4E4F7FA76550}"/>
              </a:ext>
            </a:extLst>
          </p:cNvPr>
          <p:cNvSpPr/>
          <p:nvPr/>
        </p:nvSpPr>
        <p:spPr>
          <a:xfrm>
            <a:off x="1729242" y="9811258"/>
            <a:ext cx="20998542" cy="1824923"/>
          </a:xfrm>
          <a:prstGeom prst="rect">
            <a:avLst/>
          </a:prstGeom>
        </p:spPr>
        <p:txBody>
          <a:bodyPr wrap="square">
            <a:spAutoFit/>
          </a:bodyPr>
          <a:lstStyle/>
          <a:p>
            <a:pPr marL="685800" indent="-685800" algn="l">
              <a:lnSpc>
                <a:spcPct val="150000"/>
              </a:lnSpc>
              <a:spcBef>
                <a:spcPts val="1200"/>
              </a:spcBef>
              <a:buFont typeface="Arial" panose="020B0604020202020204" pitchFamily="34" charset="0"/>
              <a:buChar char="•"/>
              <a:tabLst>
                <a:tab pos="360680" algn="l"/>
                <a:tab pos="1080770" algn="l"/>
              </a:tabLst>
            </a:pPr>
            <a:r>
              <a:rPr lang="en-GB" sz="4000" b="1" dirty="0">
                <a:solidFill>
                  <a:srgbClr val="002060"/>
                </a:solidFill>
                <a:cs typeface="Arial" pitchFamily="34" charset="0"/>
              </a:rPr>
              <a:t>All countries are involved in the energy transition, for that the cooperation is essential</a:t>
            </a:r>
          </a:p>
        </p:txBody>
      </p:sp>
    </p:spTree>
    <p:extLst>
      <p:ext uri="{BB962C8B-B14F-4D97-AF65-F5344CB8AC3E}">
        <p14:creationId xmlns:p14="http://schemas.microsoft.com/office/powerpoint/2010/main" val="8247787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7"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C769A40C-B7D5-49CC-B684-836B88E54B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30" y="0"/>
            <a:ext cx="24369340" cy="13716000"/>
          </a:xfrm>
          <a:prstGeom prst="rect">
            <a:avLst/>
          </a:prstGeom>
        </p:spPr>
      </p:pic>
      <p:sp>
        <p:nvSpPr>
          <p:cNvPr id="228" name="thank you!"/>
          <p:cNvSpPr txBox="1"/>
          <p:nvPr/>
        </p:nvSpPr>
        <p:spPr>
          <a:xfrm>
            <a:off x="1923420" y="1494414"/>
            <a:ext cx="9693513" cy="218931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nSpc>
                <a:spcPct val="120000"/>
              </a:lnSpc>
              <a:defRPr sz="12000" b="1" cap="all">
                <a:solidFill>
                  <a:srgbClr val="FFFFFF"/>
                </a:solidFill>
                <a:latin typeface="Helvetica"/>
                <a:ea typeface="Helvetica"/>
                <a:cs typeface="Helvetica"/>
                <a:sym typeface="Helvetica"/>
              </a:defRPr>
            </a:lvl1pPr>
          </a:lstStyle>
          <a:p>
            <a:r>
              <a:rPr dirty="0">
                <a:solidFill>
                  <a:schemeClr val="bg1"/>
                </a:solidFill>
              </a:rPr>
              <a:t>thank you!</a:t>
            </a:r>
          </a:p>
        </p:txBody>
      </p:sp>
      <p:sp>
        <p:nvSpPr>
          <p:cNvPr id="6" name="CuadroTexto 5">
            <a:extLst>
              <a:ext uri="{FF2B5EF4-FFF2-40B4-BE49-F238E27FC236}">
                <a16:creationId xmlns:a16="http://schemas.microsoft.com/office/drawing/2014/main" id="{9B306E2C-F689-46A7-B6A5-53CA2BAB6C4F}"/>
              </a:ext>
            </a:extLst>
          </p:cNvPr>
          <p:cNvSpPr txBox="1"/>
          <p:nvPr/>
        </p:nvSpPr>
        <p:spPr>
          <a:xfrm>
            <a:off x="4631465" y="8510049"/>
            <a:ext cx="4277421"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50000"/>
              </a:lnSpc>
              <a:spcBef>
                <a:spcPts val="0"/>
              </a:spcBef>
              <a:spcAft>
                <a:spcPts val="0"/>
              </a:spcAft>
              <a:buClrTx/>
              <a:buSzTx/>
              <a:buFontTx/>
              <a:buNone/>
              <a:tabLst/>
            </a:pPr>
            <a:r>
              <a:rPr kumimoji="0" lang="es-ES" b="1" i="0" u="none" strike="noStrike" cap="none" spc="0" normalizeH="0" baseline="0" dirty="0">
                <a:ln>
                  <a:noFill/>
                </a:ln>
                <a:solidFill>
                  <a:schemeClr val="bg1"/>
                </a:solidFill>
                <a:effectLst/>
                <a:uFillTx/>
                <a:latin typeface="Helvetica" pitchFamily="2" charset="0"/>
                <a:sym typeface="Helvetica Neue"/>
              </a:rPr>
              <a:t>Med-TSO and MEDREG are Co-Funded by:  </a:t>
            </a:r>
            <a:endParaRPr kumimoji="0" lang="es-ES" sz="2000" b="1" i="0" u="none" strike="noStrike" cap="none" spc="0" normalizeH="0" baseline="0" dirty="0">
              <a:ln>
                <a:noFill/>
              </a:ln>
              <a:solidFill>
                <a:schemeClr val="bg1"/>
              </a:solidFill>
              <a:effectLst/>
              <a:uFillTx/>
              <a:latin typeface="Helvetica" pitchFamily="2" charset="0"/>
              <a:sym typeface="Helvetica Neue"/>
            </a:endParaRPr>
          </a:p>
        </p:txBody>
      </p:sp>
      <p:pic>
        <p:nvPicPr>
          <p:cNvPr id="5" name="Immagine 4">
            <a:extLst>
              <a:ext uri="{FF2B5EF4-FFF2-40B4-BE49-F238E27FC236}">
                <a16:creationId xmlns:a16="http://schemas.microsoft.com/office/drawing/2014/main" id="{12925CD7-B4F2-4B59-B697-527270B1FE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6569" y="9867657"/>
            <a:ext cx="2791311" cy="1861661"/>
          </a:xfrm>
          <a:prstGeom prst="rect">
            <a:avLst/>
          </a:prstGeom>
        </p:spPr>
      </p:pic>
      <p:sp>
        <p:nvSpPr>
          <p:cNvPr id="8" name="CuadroTexto 5">
            <a:extLst>
              <a:ext uri="{FF2B5EF4-FFF2-40B4-BE49-F238E27FC236}">
                <a16:creationId xmlns:a16="http://schemas.microsoft.com/office/drawing/2014/main" id="{2C01446C-D13D-4B76-A222-F771351BA877}"/>
              </a:ext>
            </a:extLst>
          </p:cNvPr>
          <p:cNvSpPr txBox="1"/>
          <p:nvPr/>
        </p:nvSpPr>
        <p:spPr>
          <a:xfrm>
            <a:off x="1821245" y="11876338"/>
            <a:ext cx="989786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fontAlgn="base" hangingPunct="0"/>
            <a:r>
              <a:rPr lang="en-US" sz="18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This publication was produced with the financial support of the European Union. Its contents are the sole responsibility of Med-TSO and MEDREG and do not necessarily reflect the views of the European Union.</a:t>
            </a:r>
            <a:endParaRPr lang="it-IT"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RE THE TITLE">
            <a:extLst>
              <a:ext uri="{FF2B5EF4-FFF2-40B4-BE49-F238E27FC236}">
                <a16:creationId xmlns:a16="http://schemas.microsoft.com/office/drawing/2014/main" id="{E57E0EDD-6996-48F7-8D03-793F96CA4B6F}"/>
              </a:ext>
            </a:extLst>
          </p:cNvPr>
          <p:cNvSpPr txBox="1"/>
          <p:nvPr/>
        </p:nvSpPr>
        <p:spPr>
          <a:xfrm>
            <a:off x="1401529" y="639977"/>
            <a:ext cx="19900604" cy="101297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US" dirty="0">
                <a:solidFill>
                  <a:srgbClr val="252671"/>
                </a:solidFill>
              </a:rPr>
              <a:t>“Enabling electricity exchanges  and trading in the Mediterranean"</a:t>
            </a:r>
            <a:endParaRPr dirty="0">
              <a:solidFill>
                <a:srgbClr val="252671"/>
              </a:solidFill>
            </a:endParaRPr>
          </a:p>
        </p:txBody>
      </p:sp>
      <p:sp>
        <p:nvSpPr>
          <p:cNvPr id="11" name="Línea">
            <a:extLst>
              <a:ext uri="{FF2B5EF4-FFF2-40B4-BE49-F238E27FC236}">
                <a16:creationId xmlns:a16="http://schemas.microsoft.com/office/drawing/2014/main" id="{85286329-83B6-45B1-97BA-AB7649F280A7}"/>
              </a:ext>
            </a:extLst>
          </p:cNvPr>
          <p:cNvSpPr/>
          <p:nvPr/>
        </p:nvSpPr>
        <p:spPr>
          <a:xfrm>
            <a:off x="1401530" y="1896007"/>
            <a:ext cx="17800870" cy="0"/>
          </a:xfrm>
          <a:prstGeom prst="line">
            <a:avLst/>
          </a:prstGeom>
          <a:ln w="25400">
            <a:solidFill>
              <a:srgbClr val="797DB0"/>
            </a:solidFill>
            <a:miter lim="400000"/>
          </a:ln>
        </p:spPr>
        <p:txBody>
          <a:bodyPr lIns="50800" tIns="50800" rIns="50800" bIns="50800" anchor="ctr"/>
          <a:lstStyle/>
          <a:p>
            <a:endParaRPr/>
          </a:p>
        </p:txBody>
      </p:sp>
      <p:sp>
        <p:nvSpPr>
          <p:cNvPr id="7" name="Rectángulo 6">
            <a:extLst>
              <a:ext uri="{FF2B5EF4-FFF2-40B4-BE49-F238E27FC236}">
                <a16:creationId xmlns:a16="http://schemas.microsoft.com/office/drawing/2014/main" id="{3A66BC97-37D8-475B-9696-112C97EF8416}"/>
              </a:ext>
            </a:extLst>
          </p:cNvPr>
          <p:cNvSpPr/>
          <p:nvPr/>
        </p:nvSpPr>
        <p:spPr>
          <a:xfrm>
            <a:off x="1698172" y="2835696"/>
            <a:ext cx="20998542" cy="8780673"/>
          </a:xfrm>
          <a:prstGeom prst="rect">
            <a:avLst/>
          </a:prstGeom>
        </p:spPr>
        <p:txBody>
          <a:bodyPr wrap="square">
            <a:spAutoFit/>
          </a:bodyPr>
          <a:lstStyle/>
          <a:p>
            <a:pPr algn="l">
              <a:spcBef>
                <a:spcPts val="1200"/>
              </a:spcBef>
              <a:tabLst>
                <a:tab pos="360680" algn="l"/>
                <a:tab pos="1080770" algn="l"/>
              </a:tabLst>
            </a:pPr>
            <a:r>
              <a:rPr lang="en-GB" sz="4800" b="1" dirty="0">
                <a:solidFill>
                  <a:srgbClr val="002060"/>
                </a:solidFill>
                <a:cs typeface="Arial" pitchFamily="34" charset="0"/>
              </a:rPr>
              <a:t>PANEL 2 - “Electricity trading in/with the MENA region: what are the missing links/requirements?”</a:t>
            </a:r>
          </a:p>
          <a:p>
            <a:pPr marL="685800"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Moderator and topic introduction: Benoit Esnault, MEDREG</a:t>
            </a:r>
          </a:p>
          <a:p>
            <a:pPr marL="685800"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Panellists:</a:t>
            </a:r>
          </a:p>
          <a:p>
            <a:pPr marL="1354138" lvl="4"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Roberto </a:t>
            </a:r>
            <a:r>
              <a:rPr lang="en-GB" sz="4800" b="1" dirty="0" err="1">
                <a:solidFill>
                  <a:srgbClr val="002060"/>
                </a:solidFill>
                <a:cs typeface="Arial" pitchFamily="34" charset="0"/>
              </a:rPr>
              <a:t>Vigotti</a:t>
            </a:r>
            <a:r>
              <a:rPr lang="en-GB" sz="4800" b="1" dirty="0">
                <a:solidFill>
                  <a:srgbClr val="002060"/>
                </a:solidFill>
                <a:cs typeface="Arial" pitchFamily="34" charset="0"/>
              </a:rPr>
              <a:t>, RES4AFRICA </a:t>
            </a:r>
          </a:p>
          <a:p>
            <a:pPr marL="1354138" lvl="4" indent="-685800" algn="l">
              <a:spcBef>
                <a:spcPts val="1200"/>
              </a:spcBef>
              <a:buFont typeface="Arial" panose="020B0604020202020204" pitchFamily="34" charset="0"/>
              <a:buChar char="•"/>
              <a:tabLst>
                <a:tab pos="360680" algn="l"/>
                <a:tab pos="1080770" algn="l"/>
              </a:tabLst>
            </a:pPr>
            <a:r>
              <a:rPr lang="en-GB" sz="4800" b="1" dirty="0">
                <a:solidFill>
                  <a:srgbClr val="0070C0"/>
                </a:solidFill>
                <a:cs typeface="Arial" pitchFamily="34" charset="0"/>
              </a:rPr>
              <a:t>J. M. Rodriguez, Med-TSO</a:t>
            </a:r>
          </a:p>
          <a:p>
            <a:pPr marL="1354138" lvl="4"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Tarik </a:t>
            </a:r>
            <a:r>
              <a:rPr lang="en-GB" sz="4800" b="1" dirty="0" err="1">
                <a:solidFill>
                  <a:srgbClr val="002060"/>
                </a:solidFill>
                <a:cs typeface="Arial" pitchFamily="34" charset="0"/>
              </a:rPr>
              <a:t>Hamane</a:t>
            </a:r>
            <a:r>
              <a:rPr lang="en-GB" sz="4800" b="1" dirty="0">
                <a:solidFill>
                  <a:srgbClr val="002060"/>
                </a:solidFill>
                <a:cs typeface="Arial" pitchFamily="34" charset="0"/>
              </a:rPr>
              <a:t>, MASEN </a:t>
            </a:r>
          </a:p>
          <a:p>
            <a:pPr marL="1354138" lvl="4" indent="-685800" algn="l">
              <a:spcBef>
                <a:spcPts val="1200"/>
              </a:spcBef>
              <a:buFont typeface="Arial" panose="020B0604020202020204" pitchFamily="34" charset="0"/>
              <a:buChar char="•"/>
              <a:tabLst>
                <a:tab pos="360680" algn="l"/>
                <a:tab pos="1080770" algn="l"/>
              </a:tabLst>
            </a:pPr>
            <a:r>
              <a:rPr lang="en-GB" sz="4800" b="1" dirty="0" err="1">
                <a:solidFill>
                  <a:srgbClr val="002060"/>
                </a:solidFill>
                <a:cs typeface="Arial" pitchFamily="34" charset="0"/>
              </a:rPr>
              <a:t>Moez</a:t>
            </a:r>
            <a:r>
              <a:rPr lang="en-GB" sz="4800" b="1" dirty="0">
                <a:solidFill>
                  <a:srgbClr val="002060"/>
                </a:solidFill>
                <a:cs typeface="Arial" pitchFamily="34" charset="0"/>
              </a:rPr>
              <a:t> </a:t>
            </a:r>
            <a:r>
              <a:rPr lang="en-GB" sz="4800" b="1" dirty="0" err="1">
                <a:solidFill>
                  <a:srgbClr val="002060"/>
                </a:solidFill>
                <a:cs typeface="Arial" pitchFamily="34" charset="0"/>
              </a:rPr>
              <a:t>Cherif</a:t>
            </a:r>
            <a:r>
              <a:rPr lang="en-GB" sz="4800" b="1" dirty="0">
                <a:solidFill>
                  <a:srgbClr val="002060"/>
                </a:solidFill>
                <a:cs typeface="Arial" pitchFamily="34" charset="0"/>
              </a:rPr>
              <a:t>, World Bank   </a:t>
            </a:r>
          </a:p>
          <a:p>
            <a:pPr marL="1354138" lvl="4"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Gabriel de </a:t>
            </a:r>
            <a:r>
              <a:rPr lang="en-GB" sz="4800" b="1" dirty="0" err="1">
                <a:solidFill>
                  <a:srgbClr val="002060"/>
                </a:solidFill>
                <a:cs typeface="Arial" pitchFamily="34" charset="0"/>
              </a:rPr>
              <a:t>Lastours</a:t>
            </a:r>
            <a:r>
              <a:rPr lang="en-GB" sz="4800" b="1" dirty="0">
                <a:solidFill>
                  <a:srgbClr val="002060"/>
                </a:solidFill>
                <a:cs typeface="Arial" pitchFamily="34" charset="0"/>
              </a:rPr>
              <a:t>, EBRD </a:t>
            </a:r>
          </a:p>
          <a:p>
            <a:pPr marL="685800" indent="-685800" algn="l">
              <a:lnSpc>
                <a:spcPct val="150000"/>
              </a:lnSpc>
              <a:spcBef>
                <a:spcPts val="1200"/>
              </a:spcBef>
              <a:buFont typeface="Arial" panose="020B0604020202020204" pitchFamily="34" charset="0"/>
              <a:buChar char="•"/>
              <a:tabLst>
                <a:tab pos="360680" algn="l"/>
                <a:tab pos="1080770" algn="l"/>
              </a:tabLst>
            </a:pPr>
            <a:endParaRPr lang="en-US" sz="4000" b="1" dirty="0">
              <a:solidFill>
                <a:srgbClr val="002060"/>
              </a:solidFill>
              <a:cs typeface="Arial" pitchFamily="34" charset="0"/>
            </a:endParaRPr>
          </a:p>
        </p:txBody>
      </p:sp>
      <p:pic>
        <p:nvPicPr>
          <p:cNvPr id="5" name="Imagen 4">
            <a:extLst>
              <a:ext uri="{FF2B5EF4-FFF2-40B4-BE49-F238E27FC236}">
                <a16:creationId xmlns:a16="http://schemas.microsoft.com/office/drawing/2014/main" id="{16E68851-AEAE-4ACC-90EB-EA1DFD0C04D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02610" y="5498236"/>
            <a:ext cx="4076446" cy="5271100"/>
          </a:xfrm>
          <a:prstGeom prst="rect">
            <a:avLst/>
          </a:prstGeom>
          <a:noFill/>
          <a:ln>
            <a:noFill/>
          </a:ln>
        </p:spPr>
      </p:pic>
    </p:spTree>
    <p:extLst>
      <p:ext uri="{BB962C8B-B14F-4D97-AF65-F5344CB8AC3E}">
        <p14:creationId xmlns:p14="http://schemas.microsoft.com/office/powerpoint/2010/main" val="328365523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RE THE TITLE">
            <a:extLst>
              <a:ext uri="{FF2B5EF4-FFF2-40B4-BE49-F238E27FC236}">
                <a16:creationId xmlns:a16="http://schemas.microsoft.com/office/drawing/2014/main" id="{E57E0EDD-6996-48F7-8D03-793F96CA4B6F}"/>
              </a:ext>
            </a:extLst>
          </p:cNvPr>
          <p:cNvSpPr txBox="1"/>
          <p:nvPr/>
        </p:nvSpPr>
        <p:spPr>
          <a:xfrm>
            <a:off x="1401529" y="639977"/>
            <a:ext cx="19900604" cy="101297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US" dirty="0">
                <a:solidFill>
                  <a:srgbClr val="252671"/>
                </a:solidFill>
              </a:rPr>
              <a:t>Enabling electricity exchanges  and trading in the Mediterranean"</a:t>
            </a:r>
            <a:endParaRPr dirty="0">
              <a:solidFill>
                <a:srgbClr val="252671"/>
              </a:solidFill>
            </a:endParaRPr>
          </a:p>
        </p:txBody>
      </p:sp>
      <p:sp>
        <p:nvSpPr>
          <p:cNvPr id="11" name="Línea">
            <a:extLst>
              <a:ext uri="{FF2B5EF4-FFF2-40B4-BE49-F238E27FC236}">
                <a16:creationId xmlns:a16="http://schemas.microsoft.com/office/drawing/2014/main" id="{85286329-83B6-45B1-97BA-AB7649F280A7}"/>
              </a:ext>
            </a:extLst>
          </p:cNvPr>
          <p:cNvSpPr/>
          <p:nvPr/>
        </p:nvSpPr>
        <p:spPr>
          <a:xfrm>
            <a:off x="1401530" y="1896007"/>
            <a:ext cx="17800870" cy="0"/>
          </a:xfrm>
          <a:prstGeom prst="line">
            <a:avLst/>
          </a:prstGeom>
          <a:ln w="25400">
            <a:solidFill>
              <a:srgbClr val="797DB0"/>
            </a:solidFill>
            <a:miter lim="400000"/>
          </a:ln>
        </p:spPr>
        <p:txBody>
          <a:bodyPr lIns="50800" tIns="50800" rIns="50800" bIns="50800" anchor="ctr"/>
          <a:lstStyle/>
          <a:p>
            <a:endParaRPr/>
          </a:p>
        </p:txBody>
      </p:sp>
      <p:sp>
        <p:nvSpPr>
          <p:cNvPr id="7" name="Rectángulo 6">
            <a:extLst>
              <a:ext uri="{FF2B5EF4-FFF2-40B4-BE49-F238E27FC236}">
                <a16:creationId xmlns:a16="http://schemas.microsoft.com/office/drawing/2014/main" id="{3A66BC97-37D8-475B-9696-112C97EF8416}"/>
              </a:ext>
            </a:extLst>
          </p:cNvPr>
          <p:cNvSpPr/>
          <p:nvPr/>
        </p:nvSpPr>
        <p:spPr>
          <a:xfrm>
            <a:off x="1698172" y="2835696"/>
            <a:ext cx="21402460" cy="2123658"/>
          </a:xfrm>
          <a:prstGeom prst="rect">
            <a:avLst/>
          </a:prstGeom>
        </p:spPr>
        <p:txBody>
          <a:bodyPr wrap="square">
            <a:spAutoFit/>
          </a:bodyPr>
          <a:lstStyle/>
          <a:p>
            <a:pPr algn="l">
              <a:spcBef>
                <a:spcPts val="1200"/>
              </a:spcBef>
              <a:tabLst>
                <a:tab pos="360680" algn="l"/>
                <a:tab pos="1080770" algn="l"/>
              </a:tabLst>
            </a:pPr>
            <a:r>
              <a:rPr kumimoji="0" lang="en-US" sz="6600" b="1" i="0" u="none" strike="noStrike" kern="0" cap="none" spc="-232" normalizeH="0" baseline="0" noProof="0" dirty="0">
                <a:ln>
                  <a:noFill/>
                </a:ln>
                <a:solidFill>
                  <a:srgbClr val="D5D5D5">
                    <a:lumMod val="10000"/>
                  </a:srgbClr>
                </a:solidFill>
                <a:effectLst/>
                <a:uLnTx/>
                <a:uFillTx/>
                <a:latin typeface="Helvetica" panose="020B0604020202020204" pitchFamily="34" charset="0"/>
                <a:cs typeface="Helvetica" panose="020B0604020202020204" pitchFamily="34" charset="0"/>
                <a:sym typeface="Helvetica Neue Medium"/>
              </a:rPr>
              <a:t>“</a:t>
            </a:r>
            <a:r>
              <a:rPr kumimoji="0" lang="en-US" sz="6600" b="1" i="0" u="none" strike="noStrike" kern="0" cap="none" spc="-232" normalizeH="0" baseline="0" noProof="0" dirty="0">
                <a:ln>
                  <a:noFill/>
                </a:ln>
                <a:solidFill>
                  <a:srgbClr val="FF0000"/>
                </a:solidFill>
                <a:effectLst/>
                <a:uLnTx/>
                <a:uFillTx/>
                <a:latin typeface="Helvetica" panose="020B0604020202020204" pitchFamily="34" charset="0"/>
                <a:cs typeface="Helvetica" panose="020B0604020202020204" pitchFamily="34" charset="0"/>
                <a:sym typeface="Helvetica Neue Medium"/>
              </a:rPr>
              <a:t>Electricity trading </a:t>
            </a:r>
            <a:r>
              <a:rPr kumimoji="0" lang="en-US" sz="6600" b="1" i="0" u="none" strike="noStrike" kern="0" cap="none" spc="-232" normalizeH="0" baseline="0" noProof="0" dirty="0">
                <a:ln>
                  <a:noFill/>
                </a:ln>
                <a:solidFill>
                  <a:srgbClr val="D5D5D5">
                    <a:lumMod val="10000"/>
                  </a:srgbClr>
                </a:solidFill>
                <a:effectLst/>
                <a:uLnTx/>
                <a:uFillTx/>
                <a:latin typeface="Helvetica" panose="020B0604020202020204" pitchFamily="34" charset="0"/>
                <a:cs typeface="Helvetica" panose="020B0604020202020204" pitchFamily="34" charset="0"/>
                <a:sym typeface="Helvetica Neue Medium"/>
              </a:rPr>
              <a:t>in/with the </a:t>
            </a:r>
            <a:r>
              <a:rPr kumimoji="0" lang="en-US" sz="6600" b="1" i="0" u="none" strike="noStrike" kern="0" cap="none" spc="-232" normalizeH="0" baseline="0" noProof="0" dirty="0">
                <a:ln>
                  <a:noFill/>
                </a:ln>
                <a:solidFill>
                  <a:srgbClr val="FF0000"/>
                </a:solidFill>
                <a:effectLst/>
                <a:uLnTx/>
                <a:uFillTx/>
                <a:latin typeface="Helvetica" panose="020B0604020202020204" pitchFamily="34" charset="0"/>
                <a:cs typeface="Helvetica" panose="020B0604020202020204" pitchFamily="34" charset="0"/>
                <a:sym typeface="Helvetica Neue Medium"/>
              </a:rPr>
              <a:t>MENA region</a:t>
            </a:r>
            <a:r>
              <a:rPr kumimoji="0" lang="en-US" sz="6600" b="1" i="0" u="none" strike="noStrike" kern="0" cap="none" spc="-232" normalizeH="0" baseline="0" noProof="0" dirty="0">
                <a:ln>
                  <a:noFill/>
                </a:ln>
                <a:solidFill>
                  <a:srgbClr val="D5D5D5">
                    <a:lumMod val="10000"/>
                  </a:srgbClr>
                </a:solidFill>
                <a:effectLst/>
                <a:uLnTx/>
                <a:uFillTx/>
                <a:latin typeface="Helvetica" panose="020B0604020202020204" pitchFamily="34" charset="0"/>
                <a:cs typeface="Helvetica" panose="020B0604020202020204" pitchFamily="34" charset="0"/>
                <a:sym typeface="Helvetica Neue Medium"/>
              </a:rPr>
              <a:t>: what are the </a:t>
            </a:r>
            <a:r>
              <a:rPr kumimoji="0" lang="en-US" sz="6600" b="1" i="0" u="none" strike="noStrike" kern="0" cap="none" spc="-232" normalizeH="0" baseline="0" noProof="0" dirty="0">
                <a:ln>
                  <a:noFill/>
                </a:ln>
                <a:solidFill>
                  <a:srgbClr val="FF0000"/>
                </a:solidFill>
                <a:effectLst/>
                <a:uLnTx/>
                <a:uFillTx/>
                <a:latin typeface="Helvetica" panose="020B0604020202020204" pitchFamily="34" charset="0"/>
                <a:cs typeface="Helvetica" panose="020B0604020202020204" pitchFamily="34" charset="0"/>
                <a:sym typeface="Helvetica Neue Medium"/>
              </a:rPr>
              <a:t>missing links/requirements</a:t>
            </a:r>
            <a:r>
              <a:rPr kumimoji="0" lang="en-US" sz="6600" b="1" i="0" u="none" strike="noStrike" kern="0" cap="none" spc="-232" normalizeH="0" baseline="0" noProof="0" dirty="0">
                <a:ln>
                  <a:noFill/>
                </a:ln>
                <a:solidFill>
                  <a:srgbClr val="D5D5D5">
                    <a:lumMod val="10000"/>
                  </a:srgbClr>
                </a:solidFill>
                <a:effectLst/>
                <a:uLnTx/>
                <a:uFillTx/>
                <a:latin typeface="Helvetica" panose="020B0604020202020204" pitchFamily="34" charset="0"/>
                <a:cs typeface="Helvetica" panose="020B0604020202020204" pitchFamily="34" charset="0"/>
                <a:sym typeface="Helvetica Neue Medium"/>
              </a:rPr>
              <a:t>?”</a:t>
            </a:r>
            <a:endParaRPr lang="en-GB" sz="4800" b="1" dirty="0">
              <a:solidFill>
                <a:srgbClr val="002060"/>
              </a:solidFill>
              <a:cs typeface="Arial" pitchFamily="34" charset="0"/>
            </a:endParaRPr>
          </a:p>
        </p:txBody>
      </p:sp>
      <p:pic>
        <p:nvPicPr>
          <p:cNvPr id="8" name="Imagen 7">
            <a:extLst>
              <a:ext uri="{FF2B5EF4-FFF2-40B4-BE49-F238E27FC236}">
                <a16:creationId xmlns:a16="http://schemas.microsoft.com/office/drawing/2014/main" id="{9D55066F-DF54-40F0-911B-0FC86561F033}"/>
              </a:ext>
            </a:extLst>
          </p:cNvPr>
          <p:cNvPicPr>
            <a:picLocks noChangeAspect="1"/>
          </p:cNvPicPr>
          <p:nvPr/>
        </p:nvPicPr>
        <p:blipFill>
          <a:blip r:embed="rId3"/>
          <a:stretch>
            <a:fillRect/>
          </a:stretch>
        </p:blipFill>
        <p:spPr>
          <a:xfrm>
            <a:off x="18918378" y="5415114"/>
            <a:ext cx="4010025" cy="5816343"/>
          </a:xfrm>
          <a:prstGeom prst="rect">
            <a:avLst/>
          </a:prstGeom>
          <a:ln>
            <a:solidFill>
              <a:schemeClr val="bg2">
                <a:lumMod val="10000"/>
              </a:schemeClr>
            </a:solidFill>
          </a:ln>
        </p:spPr>
      </p:pic>
      <p:sp>
        <p:nvSpPr>
          <p:cNvPr id="9" name="CuadroTexto 8">
            <a:extLst>
              <a:ext uri="{FF2B5EF4-FFF2-40B4-BE49-F238E27FC236}">
                <a16:creationId xmlns:a16="http://schemas.microsoft.com/office/drawing/2014/main" id="{B9A6A4B9-E415-4338-82CF-C9E4725045F3}"/>
              </a:ext>
            </a:extLst>
          </p:cNvPr>
          <p:cNvSpPr txBox="1"/>
          <p:nvPr/>
        </p:nvSpPr>
        <p:spPr>
          <a:xfrm>
            <a:off x="18930948" y="11295199"/>
            <a:ext cx="4169684"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s-ES" sz="1800" dirty="0">
                <a:hlinkClick r:id="rId4"/>
              </a:rPr>
              <a:t>https://en.wikipedia.org/wiki/MENA</a:t>
            </a:r>
            <a:endParaRPr lang="en-GB" sz="1800" dirty="0"/>
          </a:p>
        </p:txBody>
      </p:sp>
      <p:pic>
        <p:nvPicPr>
          <p:cNvPr id="10" name="Imagen 9" descr="Un poste con cables&#10;&#10;Descripción generada automáticamente con confianza baja">
            <a:extLst>
              <a:ext uri="{FF2B5EF4-FFF2-40B4-BE49-F238E27FC236}">
                <a16:creationId xmlns:a16="http://schemas.microsoft.com/office/drawing/2014/main" id="{FB95163F-DF10-4958-A75B-40E26C9ABF8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86385" y="5446029"/>
            <a:ext cx="4016829" cy="5361204"/>
          </a:xfrm>
          <a:prstGeom prst="rect">
            <a:avLst/>
          </a:prstGeom>
        </p:spPr>
      </p:pic>
      <p:pic>
        <p:nvPicPr>
          <p:cNvPr id="12" name="Imagen 11">
            <a:extLst>
              <a:ext uri="{FF2B5EF4-FFF2-40B4-BE49-F238E27FC236}">
                <a16:creationId xmlns:a16="http://schemas.microsoft.com/office/drawing/2014/main" id="{F32CC477-7CD8-4441-A546-53CC69D564C4}"/>
              </a:ext>
            </a:extLst>
          </p:cNvPr>
          <p:cNvPicPr>
            <a:picLocks noChangeAspect="1"/>
          </p:cNvPicPr>
          <p:nvPr/>
        </p:nvPicPr>
        <p:blipFill>
          <a:blip r:embed="rId6"/>
          <a:stretch>
            <a:fillRect/>
          </a:stretch>
        </p:blipFill>
        <p:spPr>
          <a:xfrm>
            <a:off x="12397267" y="7942399"/>
            <a:ext cx="4286250" cy="3352800"/>
          </a:xfrm>
          <a:prstGeom prst="rect">
            <a:avLst/>
          </a:prstGeom>
        </p:spPr>
      </p:pic>
      <p:pic>
        <p:nvPicPr>
          <p:cNvPr id="4" name="Imagen 3">
            <a:extLst>
              <a:ext uri="{FF2B5EF4-FFF2-40B4-BE49-F238E27FC236}">
                <a16:creationId xmlns:a16="http://schemas.microsoft.com/office/drawing/2014/main" id="{04C3E7E3-00F2-42B4-B596-02C4F3C3A34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956866" y="5415114"/>
            <a:ext cx="4553170" cy="5851233"/>
          </a:xfrm>
          <a:prstGeom prst="rect">
            <a:avLst/>
          </a:prstGeom>
        </p:spPr>
      </p:pic>
    </p:spTree>
    <p:extLst>
      <p:ext uri="{BB962C8B-B14F-4D97-AF65-F5344CB8AC3E}">
        <p14:creationId xmlns:p14="http://schemas.microsoft.com/office/powerpoint/2010/main" val="26358073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Marcador de texto 26">
            <a:extLst>
              <a:ext uri="{FF2B5EF4-FFF2-40B4-BE49-F238E27FC236}">
                <a16:creationId xmlns:a16="http://schemas.microsoft.com/office/drawing/2014/main" id="{C1A2A829-D14F-4650-A2CE-DCD6621BD0D1}"/>
              </a:ext>
            </a:extLst>
          </p:cNvPr>
          <p:cNvSpPr>
            <a:spLocks noGrp="1"/>
          </p:cNvSpPr>
          <p:nvPr>
            <p:ph type="body" sz="quarter" idx="21"/>
          </p:nvPr>
        </p:nvSpPr>
        <p:spPr>
          <a:xfrm>
            <a:off x="1206500" y="2030062"/>
            <a:ext cx="21971000" cy="934780"/>
          </a:xfrm>
          <a:ln w="101600">
            <a:noFill/>
          </a:ln>
        </p:spPr>
        <p:txBody>
          <a:bodyPr/>
          <a:lstStyle/>
          <a:p>
            <a:endParaRPr lang="en-GB"/>
          </a:p>
        </p:txBody>
      </p:sp>
      <p:pic>
        <p:nvPicPr>
          <p:cNvPr id="18" name="Imagen 17">
            <a:extLst>
              <a:ext uri="{FF2B5EF4-FFF2-40B4-BE49-F238E27FC236}">
                <a16:creationId xmlns:a16="http://schemas.microsoft.com/office/drawing/2014/main" id="{89AFC609-D99F-4D4E-BCAB-F4EC1A2846C7}"/>
              </a:ext>
            </a:extLst>
          </p:cNvPr>
          <p:cNvPicPr>
            <a:picLocks noChangeAspect="1"/>
          </p:cNvPicPr>
          <p:nvPr/>
        </p:nvPicPr>
        <p:blipFill>
          <a:blip r:embed="rId3"/>
          <a:stretch>
            <a:fillRect/>
          </a:stretch>
        </p:blipFill>
        <p:spPr>
          <a:xfrm>
            <a:off x="1240726" y="2012631"/>
            <a:ext cx="21783676" cy="10316530"/>
          </a:xfrm>
          <a:prstGeom prst="rect">
            <a:avLst/>
          </a:prstGeom>
          <a:ln w="101600">
            <a:noFill/>
          </a:ln>
        </p:spPr>
      </p:pic>
      <mc:AlternateContent xmlns:mc="http://schemas.openxmlformats.org/markup-compatibility/2006" xmlns:p14="http://schemas.microsoft.com/office/powerpoint/2010/main">
        <mc:Choice Requires="p14">
          <p:contentPart p14:bwMode="auto" r:id="rId4">
            <p14:nvContentPartPr>
              <p14:cNvPr id="232" name="Entrada de lápiz 231">
                <a:extLst>
                  <a:ext uri="{FF2B5EF4-FFF2-40B4-BE49-F238E27FC236}">
                    <a16:creationId xmlns:a16="http://schemas.microsoft.com/office/drawing/2014/main" id="{2DC19137-DB1E-4683-9F59-26E9C6C81186}"/>
                  </a:ext>
                </a:extLst>
              </p14:cNvPr>
              <p14:cNvContentPartPr/>
              <p14:nvPr/>
            </p14:nvContentPartPr>
            <p14:xfrm>
              <a:off x="11557584" y="4356828"/>
              <a:ext cx="360" cy="360"/>
            </p14:xfrm>
          </p:contentPart>
        </mc:Choice>
        <mc:Fallback xmlns="">
          <p:pic>
            <p:nvPicPr>
              <p:cNvPr id="232" name="Entrada de lápiz 231">
                <a:extLst>
                  <a:ext uri="{FF2B5EF4-FFF2-40B4-BE49-F238E27FC236}">
                    <a16:creationId xmlns:a16="http://schemas.microsoft.com/office/drawing/2014/main" id="{2DC19137-DB1E-4683-9F59-26E9C6C81186}"/>
                  </a:ext>
                </a:extLst>
              </p:cNvPr>
              <p:cNvPicPr/>
              <p:nvPr/>
            </p:nvPicPr>
            <p:blipFill>
              <a:blip r:embed="rId5"/>
              <a:stretch>
                <a:fillRect/>
              </a:stretch>
            </p:blipFill>
            <p:spPr>
              <a:xfrm>
                <a:off x="11506824" y="4255308"/>
                <a:ext cx="101520" cy="203040"/>
              </a:xfrm>
              <a:prstGeom prst="rect">
                <a:avLst/>
              </a:prstGeom>
            </p:spPr>
          </p:pic>
        </mc:Fallback>
      </mc:AlternateContent>
      <p:sp>
        <p:nvSpPr>
          <p:cNvPr id="101" name="Línea">
            <a:extLst>
              <a:ext uri="{FF2B5EF4-FFF2-40B4-BE49-F238E27FC236}">
                <a16:creationId xmlns:a16="http://schemas.microsoft.com/office/drawing/2014/main" id="{EC453CF4-9030-419A-B7F7-CA108E026D4C}"/>
              </a:ext>
            </a:extLst>
          </p:cNvPr>
          <p:cNvSpPr/>
          <p:nvPr/>
        </p:nvSpPr>
        <p:spPr>
          <a:xfrm>
            <a:off x="1401530" y="1553107"/>
            <a:ext cx="12015144" cy="0"/>
          </a:xfrm>
          <a:prstGeom prst="line">
            <a:avLst/>
          </a:prstGeom>
          <a:ln w="25400">
            <a:solidFill>
              <a:srgbClr val="797DB0"/>
            </a:solidFill>
            <a:miter lim="400000"/>
          </a:ln>
        </p:spPr>
        <p:txBody>
          <a:bodyPr lIns="50800" tIns="50800" rIns="50800" bIns="50800" anchor="ctr"/>
          <a:lstStyle/>
          <a:p>
            <a:endParaRPr lang="en-GB"/>
          </a:p>
        </p:txBody>
      </p:sp>
      <p:sp>
        <p:nvSpPr>
          <p:cNvPr id="102" name="Lorem ipsum dolor sit amet, consectetur adipiscing elit, sed do eiusmod tempor incididunt ut labore et dolore magna aliqua. Ut enim ad minim veniam, quis nostrud exercitation ullamco laboris nisi ut aliquip ex ea commodo consequat. Duis aute irure dolor ">
            <a:extLst>
              <a:ext uri="{FF2B5EF4-FFF2-40B4-BE49-F238E27FC236}">
                <a16:creationId xmlns:a16="http://schemas.microsoft.com/office/drawing/2014/main" id="{26DE2110-602B-46C3-A283-7ACB21D44CF0}"/>
              </a:ext>
            </a:extLst>
          </p:cNvPr>
          <p:cNvSpPr txBox="1"/>
          <p:nvPr/>
        </p:nvSpPr>
        <p:spPr>
          <a:xfrm>
            <a:off x="1247140" y="10077237"/>
            <a:ext cx="6552774" cy="2270430"/>
          </a:xfrm>
          <a:prstGeom prst="rect">
            <a:avLst/>
          </a:prstGeom>
          <a:solidFill>
            <a:schemeClr val="bg1"/>
          </a:solidFill>
          <a:ln w="12700">
            <a:solidFill>
              <a:srgbClr val="252671"/>
            </a:solidFill>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p>
            <a:pPr algn="just" defTabSz="457200">
              <a:lnSpc>
                <a:spcPct val="150000"/>
              </a:lnSpc>
              <a:defRPr sz="2500">
                <a:solidFill>
                  <a:srgbClr val="1E2A37"/>
                </a:solidFill>
                <a:latin typeface="Helvetica"/>
                <a:ea typeface="Helvetica"/>
                <a:cs typeface="Helvetica"/>
                <a:sym typeface="Helvetica"/>
              </a:defRPr>
            </a:pPr>
            <a:r>
              <a:rPr lang="en-GB" sz="3600" dirty="0">
                <a:solidFill>
                  <a:srgbClr val="252671"/>
                </a:solidFill>
              </a:rPr>
              <a:t>Synchronous Areas</a:t>
            </a:r>
          </a:p>
          <a:p>
            <a:pPr algn="just" defTabSz="457200">
              <a:lnSpc>
                <a:spcPct val="150000"/>
              </a:lnSpc>
              <a:defRPr sz="2500">
                <a:solidFill>
                  <a:srgbClr val="1E2A37"/>
                </a:solidFill>
                <a:latin typeface="Helvetica"/>
                <a:ea typeface="Helvetica"/>
                <a:cs typeface="Helvetica"/>
                <a:sym typeface="Helvetica"/>
              </a:defRPr>
            </a:pPr>
            <a:r>
              <a:rPr lang="en-GB" sz="3600" dirty="0">
                <a:solidFill>
                  <a:srgbClr val="FF0000"/>
                </a:solidFill>
              </a:rPr>
              <a:t>Depth &gt; 2000 m</a:t>
            </a:r>
          </a:p>
          <a:p>
            <a:pPr algn="just" defTabSz="457200">
              <a:lnSpc>
                <a:spcPct val="150000"/>
              </a:lnSpc>
              <a:defRPr sz="2500">
                <a:solidFill>
                  <a:srgbClr val="1E2A37"/>
                </a:solidFill>
                <a:latin typeface="Helvetica"/>
                <a:ea typeface="Helvetica"/>
                <a:cs typeface="Helvetica"/>
                <a:sym typeface="Helvetica"/>
              </a:defRPr>
            </a:pPr>
            <a:r>
              <a:rPr lang="en-GB" dirty="0">
                <a:solidFill>
                  <a:srgbClr val="252671"/>
                </a:solidFill>
              </a:rPr>
              <a:t>The drawings do not strictly reflect the reality </a:t>
            </a:r>
          </a:p>
        </p:txBody>
      </p:sp>
      <p:sp>
        <p:nvSpPr>
          <p:cNvPr id="103" name="HERE THE TITLE">
            <a:extLst>
              <a:ext uri="{FF2B5EF4-FFF2-40B4-BE49-F238E27FC236}">
                <a16:creationId xmlns:a16="http://schemas.microsoft.com/office/drawing/2014/main" id="{A9E3EA37-EE37-4695-90D1-1D9D82953C69}"/>
              </a:ext>
            </a:extLst>
          </p:cNvPr>
          <p:cNvSpPr txBox="1"/>
          <p:nvPr/>
        </p:nvSpPr>
        <p:spPr>
          <a:xfrm>
            <a:off x="1401530" y="639977"/>
            <a:ext cx="11953484" cy="101297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a:solidFill>
                  <a:srgbClr val="252671"/>
                </a:solidFill>
              </a:rPr>
              <a:t>Our Mediterranean power systems: links</a:t>
            </a:r>
          </a:p>
        </p:txBody>
      </p:sp>
      <p:pic>
        <p:nvPicPr>
          <p:cNvPr id="5" name="Imagen 4" descr="Mapa&#10;&#10;Descripción generada automáticamente">
            <a:extLst>
              <a:ext uri="{FF2B5EF4-FFF2-40B4-BE49-F238E27FC236}">
                <a16:creationId xmlns:a16="http://schemas.microsoft.com/office/drawing/2014/main" id="{1D400B2E-8F27-41DD-B3BF-C051098D98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0726" y="1955919"/>
            <a:ext cx="21783676" cy="10358671"/>
          </a:xfrm>
          <a:prstGeom prst="rect">
            <a:avLst/>
          </a:prstGeom>
        </p:spPr>
      </p:pic>
      <p:pic>
        <p:nvPicPr>
          <p:cNvPr id="7" name="Imagen 6" descr="Mapa&#10;&#10;Descripción generada automáticamente">
            <a:extLst>
              <a:ext uri="{FF2B5EF4-FFF2-40B4-BE49-F238E27FC236}">
                <a16:creationId xmlns:a16="http://schemas.microsoft.com/office/drawing/2014/main" id="{231B01DC-4436-43DB-8784-8A78E7307C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21009" y="1987996"/>
            <a:ext cx="21751385" cy="10324624"/>
          </a:xfrm>
          <a:prstGeom prst="rect">
            <a:avLst/>
          </a:prstGeom>
        </p:spPr>
      </p:pic>
    </p:spTree>
    <p:extLst>
      <p:ext uri="{BB962C8B-B14F-4D97-AF65-F5344CB8AC3E}">
        <p14:creationId xmlns:p14="http://schemas.microsoft.com/office/powerpoint/2010/main" val="4985029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Marcador de texto 26">
            <a:extLst>
              <a:ext uri="{FF2B5EF4-FFF2-40B4-BE49-F238E27FC236}">
                <a16:creationId xmlns:a16="http://schemas.microsoft.com/office/drawing/2014/main" id="{C1A2A829-D14F-4650-A2CE-DCD6621BD0D1}"/>
              </a:ext>
            </a:extLst>
          </p:cNvPr>
          <p:cNvSpPr>
            <a:spLocks noGrp="1"/>
          </p:cNvSpPr>
          <p:nvPr>
            <p:ph type="body" sz="quarter" idx="21"/>
          </p:nvPr>
        </p:nvSpPr>
        <p:spPr>
          <a:xfrm>
            <a:off x="1206500" y="2030062"/>
            <a:ext cx="21971000" cy="934780"/>
          </a:xfrm>
          <a:ln w="101600">
            <a:noFill/>
          </a:ln>
        </p:spPr>
        <p:txBody>
          <a:bodyPr/>
          <a:lstStyle/>
          <a:p>
            <a:endParaRPr lang="en-GB"/>
          </a:p>
        </p:txBody>
      </p:sp>
      <p:pic>
        <p:nvPicPr>
          <p:cNvPr id="18" name="Imagen 17">
            <a:extLst>
              <a:ext uri="{FF2B5EF4-FFF2-40B4-BE49-F238E27FC236}">
                <a16:creationId xmlns:a16="http://schemas.microsoft.com/office/drawing/2014/main" id="{89AFC609-D99F-4D4E-BCAB-F4EC1A2846C7}"/>
              </a:ext>
            </a:extLst>
          </p:cNvPr>
          <p:cNvPicPr>
            <a:picLocks noChangeAspect="1"/>
          </p:cNvPicPr>
          <p:nvPr/>
        </p:nvPicPr>
        <p:blipFill>
          <a:blip r:embed="rId3"/>
          <a:stretch>
            <a:fillRect/>
          </a:stretch>
        </p:blipFill>
        <p:spPr>
          <a:xfrm>
            <a:off x="1240726" y="2012631"/>
            <a:ext cx="21783676" cy="10316530"/>
          </a:xfrm>
          <a:prstGeom prst="rect">
            <a:avLst/>
          </a:prstGeom>
          <a:ln w="101600">
            <a:noFill/>
          </a:ln>
        </p:spPr>
      </p:pic>
      <p:sp>
        <p:nvSpPr>
          <p:cNvPr id="101" name="Línea">
            <a:extLst>
              <a:ext uri="{FF2B5EF4-FFF2-40B4-BE49-F238E27FC236}">
                <a16:creationId xmlns:a16="http://schemas.microsoft.com/office/drawing/2014/main" id="{EC453CF4-9030-419A-B7F7-CA108E026D4C}"/>
              </a:ext>
            </a:extLst>
          </p:cNvPr>
          <p:cNvSpPr/>
          <p:nvPr/>
        </p:nvSpPr>
        <p:spPr>
          <a:xfrm>
            <a:off x="1401530" y="1553107"/>
            <a:ext cx="12015144" cy="0"/>
          </a:xfrm>
          <a:prstGeom prst="line">
            <a:avLst/>
          </a:prstGeom>
          <a:ln w="25400">
            <a:solidFill>
              <a:srgbClr val="797DB0"/>
            </a:solidFill>
            <a:miter lim="400000"/>
          </a:ln>
        </p:spPr>
        <p:txBody>
          <a:bodyPr lIns="50800" tIns="50800" rIns="50800" bIns="50800" anchor="ctr"/>
          <a:lstStyle/>
          <a:p>
            <a:endParaRPr lang="en-GB"/>
          </a:p>
        </p:txBody>
      </p:sp>
      <p:sp>
        <p:nvSpPr>
          <p:cNvPr id="102" name="Lorem ipsum dolor sit amet, consectetur adipiscing elit, sed do eiusmod tempor incididunt ut labore et dolore magna aliqua. Ut enim ad minim veniam, quis nostrud exercitation ullamco laboris nisi ut aliquip ex ea commodo consequat. Duis aute irure dolor ">
            <a:extLst>
              <a:ext uri="{FF2B5EF4-FFF2-40B4-BE49-F238E27FC236}">
                <a16:creationId xmlns:a16="http://schemas.microsoft.com/office/drawing/2014/main" id="{26DE2110-602B-46C3-A283-7ACB21D44CF0}"/>
              </a:ext>
            </a:extLst>
          </p:cNvPr>
          <p:cNvSpPr txBox="1"/>
          <p:nvPr/>
        </p:nvSpPr>
        <p:spPr>
          <a:xfrm>
            <a:off x="1247140" y="10077237"/>
            <a:ext cx="6552774" cy="2270430"/>
          </a:xfrm>
          <a:prstGeom prst="rect">
            <a:avLst/>
          </a:prstGeom>
          <a:solidFill>
            <a:schemeClr val="bg1"/>
          </a:solidFill>
          <a:ln w="12700">
            <a:solidFill>
              <a:srgbClr val="252671"/>
            </a:solidFill>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p>
            <a:pPr algn="just" defTabSz="457200">
              <a:lnSpc>
                <a:spcPct val="150000"/>
              </a:lnSpc>
              <a:defRPr sz="2500">
                <a:solidFill>
                  <a:srgbClr val="1E2A37"/>
                </a:solidFill>
                <a:latin typeface="Helvetica"/>
                <a:ea typeface="Helvetica"/>
                <a:cs typeface="Helvetica"/>
                <a:sym typeface="Helvetica"/>
              </a:defRPr>
            </a:pPr>
            <a:r>
              <a:rPr lang="en-GB" sz="3600" dirty="0">
                <a:solidFill>
                  <a:srgbClr val="252671"/>
                </a:solidFill>
              </a:rPr>
              <a:t>Synchronous Areas</a:t>
            </a:r>
          </a:p>
          <a:p>
            <a:pPr algn="just" defTabSz="457200">
              <a:lnSpc>
                <a:spcPct val="150000"/>
              </a:lnSpc>
              <a:defRPr sz="2500">
                <a:solidFill>
                  <a:srgbClr val="1E2A37"/>
                </a:solidFill>
                <a:latin typeface="Helvetica"/>
                <a:ea typeface="Helvetica"/>
                <a:cs typeface="Helvetica"/>
                <a:sym typeface="Helvetica"/>
              </a:defRPr>
            </a:pPr>
            <a:r>
              <a:rPr lang="en-GB" sz="3600" dirty="0">
                <a:solidFill>
                  <a:srgbClr val="FF0000"/>
                </a:solidFill>
              </a:rPr>
              <a:t>Depth &gt; 2000 m</a:t>
            </a:r>
          </a:p>
          <a:p>
            <a:pPr algn="just" defTabSz="457200">
              <a:lnSpc>
                <a:spcPct val="150000"/>
              </a:lnSpc>
              <a:defRPr sz="2500">
                <a:solidFill>
                  <a:srgbClr val="1E2A37"/>
                </a:solidFill>
                <a:latin typeface="Helvetica"/>
                <a:ea typeface="Helvetica"/>
                <a:cs typeface="Helvetica"/>
                <a:sym typeface="Helvetica"/>
              </a:defRPr>
            </a:pPr>
            <a:r>
              <a:rPr lang="en-GB" dirty="0">
                <a:solidFill>
                  <a:srgbClr val="252671"/>
                </a:solidFill>
              </a:rPr>
              <a:t>The drawings do not strictly reflect the reality </a:t>
            </a:r>
          </a:p>
        </p:txBody>
      </p:sp>
      <p:sp>
        <p:nvSpPr>
          <p:cNvPr id="103" name="HERE THE TITLE">
            <a:extLst>
              <a:ext uri="{FF2B5EF4-FFF2-40B4-BE49-F238E27FC236}">
                <a16:creationId xmlns:a16="http://schemas.microsoft.com/office/drawing/2014/main" id="{A9E3EA37-EE37-4695-90D1-1D9D82953C69}"/>
              </a:ext>
            </a:extLst>
          </p:cNvPr>
          <p:cNvSpPr txBox="1"/>
          <p:nvPr/>
        </p:nvSpPr>
        <p:spPr>
          <a:xfrm>
            <a:off x="1401530" y="639977"/>
            <a:ext cx="11953484"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a:solidFill>
                  <a:srgbClr val="252671"/>
                </a:solidFill>
              </a:rPr>
              <a:t>Our Mediterranean power systems: links</a:t>
            </a:r>
          </a:p>
        </p:txBody>
      </p:sp>
    </p:spTree>
    <p:extLst>
      <p:ext uri="{BB962C8B-B14F-4D97-AF65-F5344CB8AC3E}">
        <p14:creationId xmlns:p14="http://schemas.microsoft.com/office/powerpoint/2010/main" val="66035166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D15A42C-DCA4-435F-A35D-16FB8EEA1102}"/>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885849" y="2068452"/>
            <a:ext cx="22748969" cy="10554244"/>
          </a:xfrm>
          <a:prstGeom prst="rect">
            <a:avLst/>
          </a:prstGeom>
        </p:spPr>
      </p:pic>
      <p:pic>
        <p:nvPicPr>
          <p:cNvPr id="7" name="Imagen 6">
            <a:extLst>
              <a:ext uri="{FF2B5EF4-FFF2-40B4-BE49-F238E27FC236}">
                <a16:creationId xmlns:a16="http://schemas.microsoft.com/office/drawing/2014/main" id="{47653A1F-00FF-47BA-9162-C09FA9A9789D}"/>
              </a:ext>
            </a:extLst>
          </p:cNvPr>
          <p:cNvPicPr>
            <a:picLocks noChangeAspect="1"/>
          </p:cNvPicPr>
          <p:nvPr/>
        </p:nvPicPr>
        <p:blipFill>
          <a:blip r:embed="rId5"/>
          <a:stretch>
            <a:fillRect/>
          </a:stretch>
        </p:blipFill>
        <p:spPr>
          <a:xfrm>
            <a:off x="17602331" y="1076857"/>
            <a:ext cx="4972050" cy="819150"/>
          </a:xfrm>
          <a:prstGeom prst="rect">
            <a:avLst/>
          </a:prstGeom>
        </p:spPr>
      </p:pic>
      <mc:AlternateContent xmlns:mc="http://schemas.openxmlformats.org/markup-compatibility/2006" xmlns:p14="http://schemas.microsoft.com/office/powerpoint/2010/main">
        <mc:Choice Requires="p14">
          <p:contentPart p14:bwMode="auto" r:id="rId6">
            <p14:nvContentPartPr>
              <p14:cNvPr id="8" name="Entrada de lápiz 7">
                <a:extLst>
                  <a:ext uri="{FF2B5EF4-FFF2-40B4-BE49-F238E27FC236}">
                    <a16:creationId xmlns:a16="http://schemas.microsoft.com/office/drawing/2014/main" id="{DDB87322-4E4C-41D1-A842-504A3DD98A89}"/>
                  </a:ext>
                </a:extLst>
              </p14:cNvPr>
              <p14:cNvContentPartPr/>
              <p14:nvPr/>
            </p14:nvContentPartPr>
            <p14:xfrm>
              <a:off x="10137862" y="4699728"/>
              <a:ext cx="360" cy="360"/>
            </p14:xfrm>
          </p:contentPart>
        </mc:Choice>
        <mc:Fallback xmlns="">
          <p:pic>
            <p:nvPicPr>
              <p:cNvPr id="8" name="Entrada de lápiz 7">
                <a:extLst>
                  <a:ext uri="{FF2B5EF4-FFF2-40B4-BE49-F238E27FC236}">
                    <a16:creationId xmlns:a16="http://schemas.microsoft.com/office/drawing/2014/main" id="{DDB87322-4E4C-41D1-A842-504A3DD98A89}"/>
                  </a:ext>
                </a:extLst>
              </p:cNvPr>
              <p:cNvPicPr/>
              <p:nvPr/>
            </p:nvPicPr>
            <p:blipFill>
              <a:blip r:embed="rId7"/>
              <a:stretch>
                <a:fillRect/>
              </a:stretch>
            </p:blipFill>
            <p:spPr>
              <a:xfrm>
                <a:off x="10083862" y="4591728"/>
                <a:ext cx="108000" cy="216000"/>
              </a:xfrm>
              <a:prstGeom prst="rect">
                <a:avLst/>
              </a:prstGeom>
            </p:spPr>
          </p:pic>
        </mc:Fallback>
      </mc:AlternateContent>
      <p:sp>
        <p:nvSpPr>
          <p:cNvPr id="9" name="CuadroTexto 8">
            <a:extLst>
              <a:ext uri="{FF2B5EF4-FFF2-40B4-BE49-F238E27FC236}">
                <a16:creationId xmlns:a16="http://schemas.microsoft.com/office/drawing/2014/main" id="{757E7C44-2EFE-49B1-A1F3-54AFE9117917}"/>
              </a:ext>
            </a:extLst>
          </p:cNvPr>
          <p:cNvSpPr txBox="1"/>
          <p:nvPr/>
        </p:nvSpPr>
        <p:spPr>
          <a:xfrm>
            <a:off x="2659465" y="9601306"/>
            <a:ext cx="2675364"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dirty="0">
                <a:solidFill>
                  <a:srgbClr val="FFFF00"/>
                </a:solidFill>
                <a:latin typeface="Helvetica" panose="020B0604020202020204" pitchFamily="34" charset="0"/>
                <a:cs typeface="Helvetica" panose="020B0604020202020204" pitchFamily="34" charset="0"/>
              </a:rPr>
              <a:t>10 627. 21 MW</a:t>
            </a:r>
          </a:p>
          <a:p>
            <a:pPr algn="l"/>
            <a:r>
              <a:rPr lang="en-GB" sz="2800" b="1" dirty="0">
                <a:solidFill>
                  <a:srgbClr val="FFFF00"/>
                </a:solidFill>
                <a:latin typeface="Helvetica" panose="020B0604020202020204" pitchFamily="34" charset="0"/>
                <a:cs typeface="Helvetica" panose="020B0604020202020204" pitchFamily="34" charset="0"/>
              </a:rPr>
              <a:t>6 442 MW</a:t>
            </a:r>
          </a:p>
          <a:p>
            <a:pPr algn="l"/>
            <a:r>
              <a:rPr lang="en-GB" sz="2800" b="1" dirty="0">
                <a:solidFill>
                  <a:srgbClr val="FFFF00"/>
                </a:solidFill>
                <a:latin typeface="Helvetica" panose="020B0604020202020204" pitchFamily="34" charset="0"/>
                <a:cs typeface="Helvetica" panose="020B0604020202020204" pitchFamily="34" charset="0"/>
              </a:rPr>
              <a:t>38.75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a:p>
            <a:pPr algn="l"/>
            <a:r>
              <a:rPr lang="en-GB" sz="2800" b="1" dirty="0">
                <a:solidFill>
                  <a:srgbClr val="FFFF00"/>
                </a:solidFill>
                <a:latin typeface="Helvetica" panose="020B0604020202020204" pitchFamily="34" charset="0"/>
                <a:cs typeface="Helvetica" panose="020B0604020202020204" pitchFamily="34" charset="0"/>
              </a:rPr>
              <a:t>38.37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p:txBody>
      </p:sp>
      <p:sp>
        <p:nvSpPr>
          <p:cNvPr id="10" name="CuadroTexto 9">
            <a:extLst>
              <a:ext uri="{FF2B5EF4-FFF2-40B4-BE49-F238E27FC236}">
                <a16:creationId xmlns:a16="http://schemas.microsoft.com/office/drawing/2014/main" id="{87718F46-6A2F-4764-BFB7-08CCEBC9B50A}"/>
              </a:ext>
            </a:extLst>
          </p:cNvPr>
          <p:cNvSpPr txBox="1"/>
          <p:nvPr/>
        </p:nvSpPr>
        <p:spPr>
          <a:xfrm>
            <a:off x="261557" y="8294063"/>
            <a:ext cx="3748276" cy="964367"/>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a:defRPr sz="2800" b="1">
                <a:solidFill>
                  <a:srgbClr val="FF0000"/>
                </a:solidFill>
                <a:latin typeface="Helvetica" panose="020B0604020202020204" pitchFamily="34" charset="0"/>
                <a:cs typeface="Helvetica" panose="020B0604020202020204" pitchFamily="34" charset="0"/>
              </a:defRPr>
            </a:lvl1pPr>
          </a:lstStyle>
          <a:p>
            <a:r>
              <a:rPr lang="en-GB" dirty="0"/>
              <a:t>Import: 704.34 GWh</a:t>
            </a:r>
          </a:p>
          <a:p>
            <a:r>
              <a:rPr lang="en-GB" dirty="0"/>
              <a:t>Export: 410.97 GWh</a:t>
            </a:r>
          </a:p>
        </p:txBody>
      </p:sp>
      <p:sp>
        <p:nvSpPr>
          <p:cNvPr id="11" name="CuadroTexto 10">
            <a:extLst>
              <a:ext uri="{FF2B5EF4-FFF2-40B4-BE49-F238E27FC236}">
                <a16:creationId xmlns:a16="http://schemas.microsoft.com/office/drawing/2014/main" id="{3DDB0AA6-1735-4AEF-943A-A4D3AFE5BA16}"/>
              </a:ext>
            </a:extLst>
          </p:cNvPr>
          <p:cNvSpPr txBox="1"/>
          <p:nvPr/>
        </p:nvSpPr>
        <p:spPr>
          <a:xfrm>
            <a:off x="4287672" y="8626189"/>
            <a:ext cx="3528478" cy="964367"/>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a:defRPr sz="2800" b="1">
                <a:solidFill>
                  <a:srgbClr val="FF0000"/>
                </a:solidFill>
                <a:latin typeface="Helvetica" panose="020B0604020202020204" pitchFamily="34" charset="0"/>
                <a:cs typeface="Helvetica" panose="020B0604020202020204" pitchFamily="34" charset="0"/>
              </a:defRPr>
            </a:lvl1pPr>
          </a:lstStyle>
          <a:p>
            <a:r>
              <a:rPr lang="en-GB" dirty="0"/>
              <a:t>Import: 151.54 GWh</a:t>
            </a:r>
          </a:p>
          <a:p>
            <a:r>
              <a:rPr lang="en-GB" dirty="0"/>
              <a:t>Export: 212.61 GWh</a:t>
            </a:r>
          </a:p>
        </p:txBody>
      </p:sp>
      <p:sp>
        <p:nvSpPr>
          <p:cNvPr id="12" name="CuadroTexto 11">
            <a:extLst>
              <a:ext uri="{FF2B5EF4-FFF2-40B4-BE49-F238E27FC236}">
                <a16:creationId xmlns:a16="http://schemas.microsoft.com/office/drawing/2014/main" id="{154F91F1-90C1-45B1-BFE2-9708BFC64207}"/>
              </a:ext>
            </a:extLst>
          </p:cNvPr>
          <p:cNvSpPr txBox="1"/>
          <p:nvPr/>
        </p:nvSpPr>
        <p:spPr>
          <a:xfrm>
            <a:off x="6281531" y="9772032"/>
            <a:ext cx="3152277"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a:solidFill>
                  <a:srgbClr val="FFFF00"/>
                </a:solidFill>
                <a:latin typeface="Helvetica" panose="020B0604020202020204" pitchFamily="34" charset="0"/>
                <a:cs typeface="Helvetica" panose="020B0604020202020204" pitchFamily="34" charset="0"/>
              </a:rPr>
              <a:t>22 402.00 MW</a:t>
            </a:r>
          </a:p>
          <a:p>
            <a:pPr algn="l"/>
            <a:r>
              <a:rPr lang="en-GB" sz="2800" b="1">
                <a:solidFill>
                  <a:srgbClr val="FFFF00"/>
                </a:solidFill>
                <a:latin typeface="Helvetica" panose="020B0604020202020204" pitchFamily="34" charset="0"/>
                <a:cs typeface="Helvetica" panose="020B0604020202020204" pitchFamily="34" charset="0"/>
              </a:rPr>
              <a:t>14 714 MW</a:t>
            </a:r>
          </a:p>
          <a:p>
            <a:pPr algn="l"/>
            <a:r>
              <a:rPr lang="en-GB" sz="2800" b="1">
                <a:solidFill>
                  <a:srgbClr val="FFFF00"/>
                </a:solidFill>
                <a:latin typeface="Helvetica" panose="020B0604020202020204" pitchFamily="34" charset="0"/>
                <a:cs typeface="Helvetica" panose="020B0604020202020204" pitchFamily="34" charset="0"/>
              </a:rPr>
              <a:t>71.6 TWh</a:t>
            </a:r>
          </a:p>
          <a:p>
            <a:pPr algn="l"/>
            <a:r>
              <a:rPr lang="en-GB" sz="2800" b="1">
                <a:solidFill>
                  <a:srgbClr val="FFFF00"/>
                </a:solidFill>
                <a:latin typeface="Helvetica" panose="020B0604020202020204" pitchFamily="34" charset="0"/>
                <a:cs typeface="Helvetica" panose="020B0604020202020204" pitchFamily="34" charset="0"/>
              </a:rPr>
              <a:t>71.62 TWh</a:t>
            </a:r>
          </a:p>
        </p:txBody>
      </p:sp>
      <p:sp>
        <p:nvSpPr>
          <p:cNvPr id="13" name="CuadroTexto 12">
            <a:extLst>
              <a:ext uri="{FF2B5EF4-FFF2-40B4-BE49-F238E27FC236}">
                <a16:creationId xmlns:a16="http://schemas.microsoft.com/office/drawing/2014/main" id="{04B64AE7-14D7-48A5-9E1A-C0AE45776004}"/>
              </a:ext>
            </a:extLst>
          </p:cNvPr>
          <p:cNvSpPr txBox="1"/>
          <p:nvPr/>
        </p:nvSpPr>
        <p:spPr>
          <a:xfrm>
            <a:off x="9195148" y="8572262"/>
            <a:ext cx="2387047"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dirty="0">
                <a:solidFill>
                  <a:srgbClr val="FFFF00"/>
                </a:solidFill>
                <a:latin typeface="Helvetica" panose="020B0604020202020204" pitchFamily="34" charset="0"/>
                <a:cs typeface="Helvetica" panose="020B0604020202020204" pitchFamily="34" charset="0"/>
              </a:rPr>
              <a:t>6 0320 MW</a:t>
            </a:r>
          </a:p>
          <a:p>
            <a:pPr algn="l"/>
            <a:r>
              <a:rPr lang="en-GB" sz="2800" b="1" dirty="0">
                <a:solidFill>
                  <a:srgbClr val="FFFF00"/>
                </a:solidFill>
                <a:latin typeface="Helvetica" panose="020B0604020202020204" pitchFamily="34" charset="0"/>
                <a:cs typeface="Helvetica" panose="020B0604020202020204" pitchFamily="34" charset="0"/>
              </a:rPr>
              <a:t>4 032 MW</a:t>
            </a:r>
          </a:p>
          <a:p>
            <a:pPr algn="l"/>
            <a:r>
              <a:rPr lang="en-GB" sz="2800" b="1" dirty="0">
                <a:solidFill>
                  <a:srgbClr val="FFFF00"/>
                </a:solidFill>
                <a:latin typeface="Helvetica" panose="020B0604020202020204" pitchFamily="34" charset="0"/>
                <a:cs typeface="Helvetica" panose="020B0604020202020204" pitchFamily="34" charset="0"/>
              </a:rPr>
              <a:t>19.79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a:p>
            <a:pPr algn="l"/>
            <a:r>
              <a:rPr lang="en-GB" sz="2800" b="1" dirty="0">
                <a:solidFill>
                  <a:srgbClr val="FFFF00"/>
                </a:solidFill>
                <a:latin typeface="Helvetica" panose="020B0604020202020204" pitchFamily="34" charset="0"/>
                <a:cs typeface="Helvetica" panose="020B0604020202020204" pitchFamily="34" charset="0"/>
              </a:rPr>
              <a:t>18.954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p:txBody>
      </p:sp>
      <p:sp>
        <p:nvSpPr>
          <p:cNvPr id="14" name="CuadroTexto 13">
            <a:extLst>
              <a:ext uri="{FF2B5EF4-FFF2-40B4-BE49-F238E27FC236}">
                <a16:creationId xmlns:a16="http://schemas.microsoft.com/office/drawing/2014/main" id="{5A227409-0410-44BE-8703-FA993414A516}"/>
              </a:ext>
            </a:extLst>
          </p:cNvPr>
          <p:cNvSpPr txBox="1"/>
          <p:nvPr/>
        </p:nvSpPr>
        <p:spPr>
          <a:xfrm>
            <a:off x="16783881" y="10083344"/>
            <a:ext cx="2668264"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dirty="0">
                <a:solidFill>
                  <a:srgbClr val="FFFF00"/>
                </a:solidFill>
                <a:latin typeface="Helvetica" panose="020B0604020202020204" pitchFamily="34" charset="0"/>
                <a:cs typeface="Helvetica" panose="020B0604020202020204" pitchFamily="34" charset="0"/>
              </a:rPr>
              <a:t>59 530.00  MW</a:t>
            </a:r>
          </a:p>
          <a:p>
            <a:pPr algn="l"/>
            <a:r>
              <a:rPr lang="en-GB" sz="2800" b="1" dirty="0">
                <a:solidFill>
                  <a:srgbClr val="FFFF00"/>
                </a:solidFill>
                <a:latin typeface="Helvetica" panose="020B0604020202020204" pitchFamily="34" charset="0"/>
                <a:cs typeface="Helvetica" panose="020B0604020202020204" pitchFamily="34" charset="0"/>
              </a:rPr>
              <a:t>30 600 MW</a:t>
            </a:r>
          </a:p>
          <a:p>
            <a:pPr algn="l"/>
            <a:r>
              <a:rPr lang="en-GB" sz="2800" b="1" dirty="0">
                <a:solidFill>
                  <a:srgbClr val="FFFF00"/>
                </a:solidFill>
                <a:latin typeface="Helvetica" panose="020B0604020202020204" pitchFamily="34" charset="0"/>
                <a:cs typeface="Helvetica" panose="020B0604020202020204" pitchFamily="34" charset="0"/>
              </a:rPr>
              <a:t>198.48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a:p>
            <a:pPr algn="l"/>
            <a:r>
              <a:rPr lang="en-GB" sz="2800" b="1" dirty="0">
                <a:solidFill>
                  <a:srgbClr val="FFFF00"/>
                </a:solidFill>
                <a:latin typeface="Helvetica" panose="020B0604020202020204" pitchFamily="34" charset="0"/>
                <a:cs typeface="Helvetica" panose="020B0604020202020204" pitchFamily="34" charset="0"/>
              </a:rPr>
              <a:t>189.0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p:txBody>
      </p:sp>
      <p:sp>
        <p:nvSpPr>
          <p:cNvPr id="15" name="CuadroTexto 14">
            <a:extLst>
              <a:ext uri="{FF2B5EF4-FFF2-40B4-BE49-F238E27FC236}">
                <a16:creationId xmlns:a16="http://schemas.microsoft.com/office/drawing/2014/main" id="{6F64C58F-EB7C-42A2-9975-1A11EA7802F0}"/>
              </a:ext>
            </a:extLst>
          </p:cNvPr>
          <p:cNvSpPr txBox="1"/>
          <p:nvPr/>
        </p:nvSpPr>
        <p:spPr>
          <a:xfrm>
            <a:off x="18833980" y="11493242"/>
            <a:ext cx="3740401" cy="964367"/>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a:defRPr sz="2800" b="1">
                <a:solidFill>
                  <a:srgbClr val="FF0000"/>
                </a:solidFill>
                <a:latin typeface="Helvetica" panose="020B0604020202020204" pitchFamily="34" charset="0"/>
                <a:cs typeface="Helvetica" panose="020B0604020202020204" pitchFamily="34" charset="0"/>
              </a:defRPr>
            </a:lvl1pPr>
          </a:lstStyle>
          <a:p>
            <a:r>
              <a:rPr lang="en-GB" dirty="0"/>
              <a:t>Import: 154.70 GWh</a:t>
            </a:r>
          </a:p>
          <a:p>
            <a:r>
              <a:rPr lang="en-GB" dirty="0"/>
              <a:t>Export: 537.23 GWh</a:t>
            </a:r>
          </a:p>
        </p:txBody>
      </p:sp>
      <p:sp>
        <p:nvSpPr>
          <p:cNvPr id="16" name="CuadroTexto 15">
            <a:extLst>
              <a:ext uri="{FF2B5EF4-FFF2-40B4-BE49-F238E27FC236}">
                <a16:creationId xmlns:a16="http://schemas.microsoft.com/office/drawing/2014/main" id="{374FDE2E-8A4A-43EA-BBEF-E4C4CE9EDE7A}"/>
              </a:ext>
            </a:extLst>
          </p:cNvPr>
          <p:cNvSpPr txBox="1"/>
          <p:nvPr/>
        </p:nvSpPr>
        <p:spPr>
          <a:xfrm>
            <a:off x="13047236" y="10623547"/>
            <a:ext cx="3736645" cy="964367"/>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a:defRPr sz="2800" b="1">
                <a:solidFill>
                  <a:srgbClr val="FF0000"/>
                </a:solidFill>
                <a:latin typeface="Helvetica" panose="020B0604020202020204" pitchFamily="34" charset="0"/>
                <a:cs typeface="Helvetica" panose="020B0604020202020204" pitchFamily="34" charset="0"/>
              </a:defRPr>
            </a:lvl1pPr>
          </a:lstStyle>
          <a:p>
            <a:r>
              <a:rPr lang="en-GB" dirty="0"/>
              <a:t>Import: - GWh</a:t>
            </a:r>
          </a:p>
          <a:p>
            <a:r>
              <a:rPr lang="en-GB" dirty="0"/>
              <a:t>Export: 671.31 GWh</a:t>
            </a:r>
          </a:p>
        </p:txBody>
      </p:sp>
      <p:sp>
        <p:nvSpPr>
          <p:cNvPr id="17" name="CuadroTexto 16">
            <a:extLst>
              <a:ext uri="{FF2B5EF4-FFF2-40B4-BE49-F238E27FC236}">
                <a16:creationId xmlns:a16="http://schemas.microsoft.com/office/drawing/2014/main" id="{9957399A-9580-4E22-AF57-597F2E920054}"/>
              </a:ext>
            </a:extLst>
          </p:cNvPr>
          <p:cNvSpPr txBox="1"/>
          <p:nvPr/>
        </p:nvSpPr>
        <p:spPr>
          <a:xfrm>
            <a:off x="20338603" y="9658310"/>
            <a:ext cx="2434168"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dirty="0">
                <a:solidFill>
                  <a:srgbClr val="FFFF00"/>
                </a:solidFill>
                <a:latin typeface="Helvetica" panose="020B0604020202020204" pitchFamily="34" charset="0"/>
                <a:cs typeface="Helvetica" panose="020B0604020202020204" pitchFamily="34" charset="0"/>
              </a:rPr>
              <a:t>5 657,60  MW</a:t>
            </a:r>
          </a:p>
          <a:p>
            <a:pPr algn="l"/>
            <a:r>
              <a:rPr lang="en-GB" sz="2800" b="1" dirty="0">
                <a:solidFill>
                  <a:srgbClr val="FFFF00"/>
                </a:solidFill>
                <a:latin typeface="Helvetica" panose="020B0604020202020204" pitchFamily="34" charset="0"/>
                <a:cs typeface="Helvetica" panose="020B0604020202020204" pitchFamily="34" charset="0"/>
              </a:rPr>
              <a:t>3 380 MW</a:t>
            </a:r>
          </a:p>
          <a:p>
            <a:pPr algn="l"/>
            <a:r>
              <a:rPr lang="en-GB" sz="2800" b="1" dirty="0">
                <a:solidFill>
                  <a:srgbClr val="FFFF00"/>
                </a:solidFill>
                <a:latin typeface="Helvetica" panose="020B0604020202020204" pitchFamily="34" charset="0"/>
                <a:cs typeface="Helvetica" panose="020B0604020202020204" pitchFamily="34" charset="0"/>
              </a:rPr>
              <a:t>19.02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a:p>
            <a:pPr algn="l"/>
            <a:r>
              <a:rPr lang="en-GB" sz="2800" b="1" dirty="0">
                <a:solidFill>
                  <a:srgbClr val="FFFF00"/>
                </a:solidFill>
                <a:latin typeface="Helvetica" panose="020B0604020202020204" pitchFamily="34" charset="0"/>
                <a:cs typeface="Helvetica" panose="020B0604020202020204" pitchFamily="34" charset="0"/>
              </a:rPr>
              <a:t>20.300 </a:t>
            </a:r>
            <a:r>
              <a:rPr lang="en-GB" sz="2800" b="1" dirty="0" err="1">
                <a:solidFill>
                  <a:srgbClr val="FFFF00"/>
                </a:solidFill>
                <a:latin typeface="Helvetica" panose="020B0604020202020204" pitchFamily="34" charset="0"/>
                <a:cs typeface="Helvetica" panose="020B0604020202020204" pitchFamily="34" charset="0"/>
              </a:rPr>
              <a:t>TWh</a:t>
            </a:r>
            <a:r>
              <a:rPr lang="en-GB" sz="2800" b="1" dirty="0">
                <a:solidFill>
                  <a:srgbClr val="FFFF00"/>
                </a:solidFill>
                <a:latin typeface="Helvetica" panose="020B0604020202020204" pitchFamily="34" charset="0"/>
                <a:cs typeface="Helvetica" panose="020B0604020202020204" pitchFamily="34" charset="0"/>
              </a:rPr>
              <a:t> </a:t>
            </a:r>
          </a:p>
        </p:txBody>
      </p:sp>
      <p:sp>
        <p:nvSpPr>
          <p:cNvPr id="18" name="CuadroTexto 17">
            <a:extLst>
              <a:ext uri="{FF2B5EF4-FFF2-40B4-BE49-F238E27FC236}">
                <a16:creationId xmlns:a16="http://schemas.microsoft.com/office/drawing/2014/main" id="{BBD0BFCD-7A80-4ADA-A14A-7D5CC49CDC0D}"/>
              </a:ext>
            </a:extLst>
          </p:cNvPr>
          <p:cNvSpPr txBox="1"/>
          <p:nvPr/>
        </p:nvSpPr>
        <p:spPr>
          <a:xfrm>
            <a:off x="3467697" y="6021497"/>
            <a:ext cx="3330519"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a:solidFill>
                  <a:srgbClr val="FFFF00"/>
                </a:solidFill>
                <a:latin typeface="Helvetica" panose="020B0604020202020204" pitchFamily="34" charset="0"/>
                <a:cs typeface="Helvetica" panose="020B0604020202020204" pitchFamily="34" charset="0"/>
              </a:rPr>
              <a:t>110 888.38 MW</a:t>
            </a:r>
          </a:p>
          <a:p>
            <a:pPr algn="l"/>
            <a:r>
              <a:rPr lang="en-GB" sz="2800" b="1">
                <a:solidFill>
                  <a:srgbClr val="FFFF00"/>
                </a:solidFill>
                <a:latin typeface="Helvetica" panose="020B0604020202020204" pitchFamily="34" charset="0"/>
                <a:cs typeface="Helvetica" panose="020B0604020202020204" pitchFamily="34" charset="0"/>
              </a:rPr>
              <a:t>39 997.19 MW</a:t>
            </a:r>
          </a:p>
          <a:p>
            <a:pPr algn="l"/>
            <a:r>
              <a:rPr lang="en-GB" sz="2800" b="1">
                <a:solidFill>
                  <a:srgbClr val="FFFF00"/>
                </a:solidFill>
                <a:latin typeface="Helvetica" panose="020B0604020202020204" pitchFamily="34" charset="0"/>
                <a:cs typeface="Helvetica" panose="020B0604020202020204" pitchFamily="34" charset="0"/>
              </a:rPr>
              <a:t>251.3TWh</a:t>
            </a:r>
          </a:p>
          <a:p>
            <a:pPr algn="l"/>
            <a:r>
              <a:rPr lang="en-GB" sz="2800" b="1">
                <a:solidFill>
                  <a:srgbClr val="FFFF00"/>
                </a:solidFill>
                <a:latin typeface="Helvetica" panose="020B0604020202020204" pitchFamily="34" charset="0"/>
                <a:cs typeface="Helvetica" panose="020B0604020202020204" pitchFamily="34" charset="0"/>
              </a:rPr>
              <a:t>254.6 TWh</a:t>
            </a:r>
          </a:p>
        </p:txBody>
      </p:sp>
      <p:sp>
        <p:nvSpPr>
          <p:cNvPr id="19" name="CuadroTexto 18">
            <a:extLst>
              <a:ext uri="{FF2B5EF4-FFF2-40B4-BE49-F238E27FC236}">
                <a16:creationId xmlns:a16="http://schemas.microsoft.com/office/drawing/2014/main" id="{9580CAF0-ED81-478C-B991-B638F3B2EAD8}"/>
              </a:ext>
            </a:extLst>
          </p:cNvPr>
          <p:cNvSpPr txBox="1"/>
          <p:nvPr/>
        </p:nvSpPr>
        <p:spPr>
          <a:xfrm>
            <a:off x="17192739" y="6356035"/>
            <a:ext cx="3282481"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dirty="0">
                <a:solidFill>
                  <a:srgbClr val="FFFF00"/>
                </a:solidFill>
                <a:latin typeface="Helvetica" panose="020B0604020202020204" pitchFamily="34" charset="0"/>
                <a:cs typeface="Helvetica" panose="020B0604020202020204" pitchFamily="34" charset="0"/>
              </a:rPr>
              <a:t>95 890.63  MW</a:t>
            </a:r>
          </a:p>
          <a:p>
            <a:pPr algn="l"/>
            <a:r>
              <a:rPr lang="en-GB" sz="2800" b="1" dirty="0">
                <a:solidFill>
                  <a:srgbClr val="FFFF00"/>
                </a:solidFill>
                <a:latin typeface="Helvetica" panose="020B0604020202020204" pitchFamily="34" charset="0"/>
                <a:cs typeface="Helvetica" panose="020B0604020202020204" pitchFamily="34" charset="0"/>
              </a:rPr>
              <a:t>49 851.900 MW</a:t>
            </a:r>
          </a:p>
          <a:p>
            <a:pPr algn="l"/>
            <a:r>
              <a:rPr lang="en-GB" sz="2800" b="1" dirty="0">
                <a:solidFill>
                  <a:srgbClr val="FFFF00"/>
                </a:solidFill>
                <a:latin typeface="Helvetica" panose="020B0604020202020204" pitchFamily="34" charset="0"/>
                <a:cs typeface="Helvetica" panose="020B0604020202020204" pitchFamily="34" charset="0"/>
              </a:rPr>
              <a:t>292.66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a:p>
            <a:pPr algn="l"/>
            <a:r>
              <a:rPr lang="en-GB" sz="2800" b="1" dirty="0">
                <a:solidFill>
                  <a:srgbClr val="FFFF00"/>
                </a:solidFill>
                <a:latin typeface="Helvetica" panose="020B0604020202020204" pitchFamily="34" charset="0"/>
                <a:cs typeface="Helvetica" panose="020B0604020202020204" pitchFamily="34" charset="0"/>
              </a:rPr>
              <a:t>292.7 </a:t>
            </a:r>
            <a:r>
              <a:rPr lang="en-GB" sz="2800" b="1" dirty="0" err="1">
                <a:solidFill>
                  <a:srgbClr val="FFFF00"/>
                </a:solidFill>
                <a:latin typeface="Helvetica" panose="020B0604020202020204" pitchFamily="34" charset="0"/>
                <a:cs typeface="Helvetica" panose="020B0604020202020204" pitchFamily="34" charset="0"/>
              </a:rPr>
              <a:t>TWh</a:t>
            </a:r>
            <a:endParaRPr lang="en-GB" sz="2800" b="1" dirty="0">
              <a:solidFill>
                <a:srgbClr val="FFFF00"/>
              </a:solidFill>
              <a:latin typeface="Helvetica" panose="020B0604020202020204" pitchFamily="34" charset="0"/>
              <a:cs typeface="Helvetica" panose="020B0604020202020204" pitchFamily="34" charset="0"/>
            </a:endParaRPr>
          </a:p>
        </p:txBody>
      </p:sp>
      <p:sp>
        <p:nvSpPr>
          <p:cNvPr id="20" name="CuadroTexto 19">
            <a:extLst>
              <a:ext uri="{FF2B5EF4-FFF2-40B4-BE49-F238E27FC236}">
                <a16:creationId xmlns:a16="http://schemas.microsoft.com/office/drawing/2014/main" id="{11A71D12-7640-40B2-A9AC-8DF758147115}"/>
              </a:ext>
            </a:extLst>
          </p:cNvPr>
          <p:cNvSpPr txBox="1"/>
          <p:nvPr/>
        </p:nvSpPr>
        <p:spPr>
          <a:xfrm>
            <a:off x="12458701" y="2068452"/>
            <a:ext cx="5429250" cy="181588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2800" b="1" dirty="0">
                <a:solidFill>
                  <a:srgbClr val="FFFF00"/>
                </a:solidFill>
                <a:latin typeface="Helvetica" panose="020B0604020202020204" pitchFamily="34" charset="0"/>
                <a:cs typeface="Helvetica" panose="020B0604020202020204" pitchFamily="34" charset="0"/>
              </a:rPr>
              <a:t>Net Generation Capacity (MW)</a:t>
            </a:r>
          </a:p>
          <a:p>
            <a:pPr algn="l"/>
            <a:r>
              <a:rPr lang="en-GB" sz="2800" b="1" dirty="0">
                <a:solidFill>
                  <a:srgbClr val="FFFF00"/>
                </a:solidFill>
                <a:latin typeface="Helvetica" panose="020B0604020202020204" pitchFamily="34" charset="0"/>
                <a:cs typeface="Helvetica" panose="020B0604020202020204" pitchFamily="34" charset="0"/>
              </a:rPr>
              <a:t>Highest load (MW)</a:t>
            </a:r>
          </a:p>
          <a:p>
            <a:pPr algn="l"/>
            <a:r>
              <a:rPr lang="en-GB" sz="2800" b="1" dirty="0">
                <a:solidFill>
                  <a:srgbClr val="FFFF00"/>
                </a:solidFill>
                <a:latin typeface="Helvetica" panose="020B0604020202020204" pitchFamily="34" charset="0"/>
                <a:cs typeface="Helvetica" panose="020B0604020202020204" pitchFamily="34" charset="0"/>
              </a:rPr>
              <a:t>Net Annual Generation (</a:t>
            </a:r>
            <a:r>
              <a:rPr lang="en-GB" sz="2800" b="1" dirty="0" err="1">
                <a:solidFill>
                  <a:srgbClr val="FFFF00"/>
                </a:solidFill>
                <a:latin typeface="Helvetica" panose="020B0604020202020204" pitchFamily="34" charset="0"/>
                <a:cs typeface="Helvetica" panose="020B0604020202020204" pitchFamily="34" charset="0"/>
              </a:rPr>
              <a:t>TWh</a:t>
            </a:r>
            <a:r>
              <a:rPr lang="en-GB" sz="2800" b="1" dirty="0">
                <a:solidFill>
                  <a:srgbClr val="FFFF00"/>
                </a:solidFill>
                <a:latin typeface="Helvetica" panose="020B0604020202020204" pitchFamily="34" charset="0"/>
                <a:cs typeface="Helvetica" panose="020B0604020202020204" pitchFamily="34" charset="0"/>
              </a:rPr>
              <a:t>)</a:t>
            </a:r>
          </a:p>
          <a:p>
            <a:pPr algn="l"/>
            <a:r>
              <a:rPr lang="en-GB" sz="2800" b="1" dirty="0">
                <a:solidFill>
                  <a:srgbClr val="FFFF00"/>
                </a:solidFill>
                <a:latin typeface="Helvetica" panose="020B0604020202020204" pitchFamily="34" charset="0"/>
                <a:cs typeface="Helvetica" panose="020B0604020202020204" pitchFamily="34" charset="0"/>
              </a:rPr>
              <a:t>Demand (</a:t>
            </a:r>
            <a:r>
              <a:rPr lang="en-GB" sz="2800" b="1" dirty="0" err="1">
                <a:solidFill>
                  <a:srgbClr val="FFFF00"/>
                </a:solidFill>
                <a:latin typeface="Helvetica" panose="020B0604020202020204" pitchFamily="34" charset="0"/>
                <a:cs typeface="Helvetica" panose="020B0604020202020204" pitchFamily="34" charset="0"/>
              </a:rPr>
              <a:t>TWh</a:t>
            </a:r>
            <a:r>
              <a:rPr lang="en-GB" sz="2800" b="1" dirty="0">
                <a:solidFill>
                  <a:srgbClr val="FFFF00"/>
                </a:solidFill>
                <a:latin typeface="Helvetica" panose="020B0604020202020204" pitchFamily="34" charset="0"/>
                <a:cs typeface="Helvetica" panose="020B0604020202020204" pitchFamily="34" charset="0"/>
              </a:rPr>
              <a:t>)</a:t>
            </a:r>
          </a:p>
        </p:txBody>
      </p:sp>
      <p:sp>
        <p:nvSpPr>
          <p:cNvPr id="23" name="CuadroTexto 22">
            <a:extLst>
              <a:ext uri="{FF2B5EF4-FFF2-40B4-BE49-F238E27FC236}">
                <a16:creationId xmlns:a16="http://schemas.microsoft.com/office/drawing/2014/main" id="{B758B6FC-8993-4B34-B45C-AB8BA1915E8B}"/>
              </a:ext>
            </a:extLst>
          </p:cNvPr>
          <p:cNvSpPr txBox="1"/>
          <p:nvPr/>
        </p:nvSpPr>
        <p:spPr>
          <a:xfrm>
            <a:off x="7472814" y="7207550"/>
            <a:ext cx="3597068" cy="964367"/>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a:defRPr sz="2800" b="1">
                <a:solidFill>
                  <a:srgbClr val="FF0000"/>
                </a:solidFill>
                <a:latin typeface="Helvetica" panose="020B0604020202020204" pitchFamily="34" charset="0"/>
                <a:cs typeface="Helvetica" panose="020B0604020202020204" pitchFamily="34" charset="0"/>
              </a:defRPr>
            </a:lvl1pPr>
          </a:lstStyle>
          <a:p>
            <a:r>
              <a:rPr lang="en-GB" dirty="0"/>
              <a:t>Import: 319.81 GWh</a:t>
            </a:r>
          </a:p>
          <a:p>
            <a:r>
              <a:rPr lang="en-GB" dirty="0"/>
              <a:t>Export: 369.25 GWh</a:t>
            </a:r>
          </a:p>
        </p:txBody>
      </p:sp>
      <p:sp>
        <p:nvSpPr>
          <p:cNvPr id="24" name="CuadroTexto 23">
            <a:extLst>
              <a:ext uri="{FF2B5EF4-FFF2-40B4-BE49-F238E27FC236}">
                <a16:creationId xmlns:a16="http://schemas.microsoft.com/office/drawing/2014/main" id="{7599EBF7-3992-4B00-A97A-C462BFA334E1}"/>
              </a:ext>
            </a:extLst>
          </p:cNvPr>
          <p:cNvSpPr txBox="1"/>
          <p:nvPr/>
        </p:nvSpPr>
        <p:spPr>
          <a:xfrm>
            <a:off x="1523921" y="4034518"/>
            <a:ext cx="4035589" cy="964367"/>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2800" b="1" i="0" u="none" strike="noStrike" cap="none" spc="0" normalizeH="0" baseline="0" dirty="0">
                <a:ln>
                  <a:noFill/>
                </a:ln>
                <a:solidFill>
                  <a:srgbClr val="FF0000"/>
                </a:solidFill>
                <a:effectLst/>
                <a:uFillTx/>
                <a:latin typeface="Helvetica" panose="020B0604020202020204" pitchFamily="34" charset="0"/>
                <a:cs typeface="Helvetica" panose="020B0604020202020204" pitchFamily="34" charset="0"/>
                <a:sym typeface="Helvetica Neue"/>
              </a:rPr>
              <a:t>Import: </a:t>
            </a:r>
            <a:r>
              <a:rPr lang="en-GB" sz="2800" b="1" dirty="0">
                <a:solidFill>
                  <a:srgbClr val="FF0000"/>
                </a:solidFill>
                <a:latin typeface="Helvetica" panose="020B0604020202020204" pitchFamily="34" charset="0"/>
                <a:cs typeface="Helvetica" panose="020B0604020202020204" pitchFamily="34" charset="0"/>
              </a:rPr>
              <a:t>11 421.71</a:t>
            </a:r>
            <a:r>
              <a:rPr kumimoji="0" lang="en-GB" sz="2800" b="1" i="0" u="none" strike="noStrike" cap="none" spc="0" normalizeH="0" baseline="0" dirty="0">
                <a:ln>
                  <a:noFill/>
                </a:ln>
                <a:solidFill>
                  <a:srgbClr val="FF0000"/>
                </a:solidFill>
                <a:effectLst/>
                <a:uFillTx/>
                <a:latin typeface="Helvetica" panose="020B0604020202020204" pitchFamily="34" charset="0"/>
                <a:cs typeface="Helvetica" panose="020B0604020202020204" pitchFamily="34" charset="0"/>
                <a:sym typeface="Helvetica Neue"/>
              </a:rPr>
              <a:t> GWh</a:t>
            </a:r>
          </a:p>
          <a:p>
            <a:pPr marL="0" marR="0" indent="0" algn="l" defTabSz="2438338" rtl="0" fontAlgn="auto" latinLnBrk="0" hangingPunct="0">
              <a:lnSpc>
                <a:spcPct val="100000"/>
              </a:lnSpc>
              <a:spcBef>
                <a:spcPts val="0"/>
              </a:spcBef>
              <a:spcAft>
                <a:spcPts val="0"/>
              </a:spcAft>
              <a:buClrTx/>
              <a:buSzTx/>
              <a:buFontTx/>
              <a:buNone/>
              <a:tabLst/>
            </a:pPr>
            <a:r>
              <a:rPr lang="en-GB" sz="2800" b="1" dirty="0">
                <a:solidFill>
                  <a:srgbClr val="FF0000"/>
                </a:solidFill>
                <a:latin typeface="Helvetica" panose="020B0604020202020204" pitchFamily="34" charset="0"/>
                <a:cs typeface="Helvetica" panose="020B0604020202020204" pitchFamily="34" charset="0"/>
              </a:rPr>
              <a:t>Export: 6 192.46 GWh</a:t>
            </a:r>
            <a:endParaRPr kumimoji="0" lang="en-GB" sz="2800" b="1" i="0" u="none" strike="noStrike" cap="none" spc="0" normalizeH="0" baseline="0" dirty="0">
              <a:ln>
                <a:noFill/>
              </a:ln>
              <a:solidFill>
                <a:srgbClr val="FF0000"/>
              </a:solidFill>
              <a:effectLst/>
              <a:uFillTx/>
              <a:latin typeface="Helvetica" panose="020B0604020202020204" pitchFamily="34" charset="0"/>
              <a:cs typeface="Helvetica" panose="020B0604020202020204" pitchFamily="34" charset="0"/>
              <a:sym typeface="Helvetica Neue"/>
            </a:endParaRPr>
          </a:p>
        </p:txBody>
      </p:sp>
      <p:sp>
        <p:nvSpPr>
          <p:cNvPr id="25" name="Línea">
            <a:extLst>
              <a:ext uri="{FF2B5EF4-FFF2-40B4-BE49-F238E27FC236}">
                <a16:creationId xmlns:a16="http://schemas.microsoft.com/office/drawing/2014/main" id="{68C4E035-C715-436F-8DEC-595A55066A9D}"/>
              </a:ext>
            </a:extLst>
          </p:cNvPr>
          <p:cNvSpPr/>
          <p:nvPr/>
        </p:nvSpPr>
        <p:spPr>
          <a:xfrm>
            <a:off x="1401529" y="1896007"/>
            <a:ext cx="14600471" cy="0"/>
          </a:xfrm>
          <a:prstGeom prst="line">
            <a:avLst/>
          </a:prstGeom>
          <a:ln w="25400">
            <a:solidFill>
              <a:srgbClr val="797DB0"/>
            </a:solidFill>
            <a:miter lim="400000"/>
          </a:ln>
        </p:spPr>
        <p:txBody>
          <a:bodyPr lIns="50800" tIns="50800" rIns="50800" bIns="50800" anchor="ctr"/>
          <a:lstStyle/>
          <a:p>
            <a:endParaRPr lang="en-GB"/>
          </a:p>
        </p:txBody>
      </p:sp>
      <p:sp>
        <p:nvSpPr>
          <p:cNvPr id="26" name="HERE THE TITLE">
            <a:extLst>
              <a:ext uri="{FF2B5EF4-FFF2-40B4-BE49-F238E27FC236}">
                <a16:creationId xmlns:a16="http://schemas.microsoft.com/office/drawing/2014/main" id="{E57E0EDD-6996-48F7-8D03-793F96CA4B6F}"/>
              </a:ext>
            </a:extLst>
          </p:cNvPr>
          <p:cNvSpPr txBox="1"/>
          <p:nvPr/>
        </p:nvSpPr>
        <p:spPr>
          <a:xfrm>
            <a:off x="1401529" y="639977"/>
            <a:ext cx="15382352"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a:solidFill>
                  <a:srgbClr val="252671"/>
                </a:solidFill>
              </a:rPr>
              <a:t>Our Mediterranean power systems: electricity trading</a:t>
            </a:r>
          </a:p>
        </p:txBody>
      </p:sp>
    </p:spTree>
    <p:extLst>
      <p:ext uri="{BB962C8B-B14F-4D97-AF65-F5344CB8AC3E}">
        <p14:creationId xmlns:p14="http://schemas.microsoft.com/office/powerpoint/2010/main" val="37946529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1"/>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RE THE TITLE">
            <a:extLst>
              <a:ext uri="{FF2B5EF4-FFF2-40B4-BE49-F238E27FC236}">
                <a16:creationId xmlns:a16="http://schemas.microsoft.com/office/drawing/2014/main" id="{E57E0EDD-6996-48F7-8D03-793F96CA4B6F}"/>
              </a:ext>
            </a:extLst>
          </p:cNvPr>
          <p:cNvSpPr txBox="1"/>
          <p:nvPr/>
        </p:nvSpPr>
        <p:spPr>
          <a:xfrm>
            <a:off x="1401529" y="639977"/>
            <a:ext cx="22315721"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a:solidFill>
                  <a:srgbClr val="252671"/>
                </a:solidFill>
              </a:rPr>
              <a:t>Our Mediterranean power systems: rules / requirements for international trading </a:t>
            </a:r>
          </a:p>
        </p:txBody>
      </p:sp>
      <p:sp>
        <p:nvSpPr>
          <p:cNvPr id="11" name="Línea">
            <a:extLst>
              <a:ext uri="{FF2B5EF4-FFF2-40B4-BE49-F238E27FC236}">
                <a16:creationId xmlns:a16="http://schemas.microsoft.com/office/drawing/2014/main" id="{85286329-83B6-45B1-97BA-AB7649F280A7}"/>
              </a:ext>
            </a:extLst>
          </p:cNvPr>
          <p:cNvSpPr/>
          <p:nvPr/>
        </p:nvSpPr>
        <p:spPr>
          <a:xfrm>
            <a:off x="1401529" y="1896007"/>
            <a:ext cx="21763271" cy="0"/>
          </a:xfrm>
          <a:prstGeom prst="line">
            <a:avLst/>
          </a:prstGeom>
          <a:ln w="25400">
            <a:solidFill>
              <a:srgbClr val="797DB0"/>
            </a:solidFill>
            <a:miter lim="400000"/>
          </a:ln>
        </p:spPr>
        <p:txBody>
          <a:bodyPr lIns="50800" tIns="50800" rIns="50800" bIns="50800" anchor="ctr"/>
          <a:lstStyle/>
          <a:p>
            <a:endParaRPr/>
          </a:p>
        </p:txBody>
      </p:sp>
      <p:sp>
        <p:nvSpPr>
          <p:cNvPr id="12" name="Rectángulo 11">
            <a:extLst>
              <a:ext uri="{FF2B5EF4-FFF2-40B4-BE49-F238E27FC236}">
                <a16:creationId xmlns:a16="http://schemas.microsoft.com/office/drawing/2014/main" id="{6C8E2EDC-E402-4DF7-9560-10CF32165621}"/>
              </a:ext>
            </a:extLst>
          </p:cNvPr>
          <p:cNvSpPr/>
          <p:nvPr/>
        </p:nvSpPr>
        <p:spPr>
          <a:xfrm>
            <a:off x="1401529" y="3100389"/>
            <a:ext cx="12409721" cy="1569660"/>
          </a:xfrm>
          <a:prstGeom prst="rect">
            <a:avLst/>
          </a:prstGeom>
        </p:spPr>
        <p:txBody>
          <a:bodyPr wrap="square">
            <a:spAutoFit/>
          </a:bodyPr>
          <a:lstStyle/>
          <a:p>
            <a:pPr marL="685800"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There is not a (regional) electricity market</a:t>
            </a:r>
          </a:p>
        </p:txBody>
      </p:sp>
      <p:pic>
        <p:nvPicPr>
          <p:cNvPr id="3" name="Imagen 2">
            <a:extLst>
              <a:ext uri="{FF2B5EF4-FFF2-40B4-BE49-F238E27FC236}">
                <a16:creationId xmlns:a16="http://schemas.microsoft.com/office/drawing/2014/main" id="{8461DAC3-5B73-4409-AED4-0EF6CE198215}"/>
              </a:ext>
            </a:extLst>
          </p:cNvPr>
          <p:cNvPicPr>
            <a:picLocks noChangeAspect="1"/>
          </p:cNvPicPr>
          <p:nvPr/>
        </p:nvPicPr>
        <p:blipFill>
          <a:blip r:embed="rId3"/>
          <a:stretch>
            <a:fillRect/>
          </a:stretch>
        </p:blipFill>
        <p:spPr>
          <a:xfrm>
            <a:off x="14919157" y="3233477"/>
            <a:ext cx="6286000" cy="7222772"/>
          </a:xfrm>
          <a:prstGeom prst="rect">
            <a:avLst/>
          </a:prstGeom>
        </p:spPr>
      </p:pic>
      <p:sp>
        <p:nvSpPr>
          <p:cNvPr id="6" name="Rectángulo 5">
            <a:extLst>
              <a:ext uri="{FF2B5EF4-FFF2-40B4-BE49-F238E27FC236}">
                <a16:creationId xmlns:a16="http://schemas.microsoft.com/office/drawing/2014/main" id="{80838F37-A97E-411F-AA24-3E22DCD2D2F4}"/>
              </a:ext>
            </a:extLst>
          </p:cNvPr>
          <p:cNvSpPr/>
          <p:nvPr/>
        </p:nvSpPr>
        <p:spPr>
          <a:xfrm>
            <a:off x="1401529" y="5686207"/>
            <a:ext cx="12409721" cy="1569660"/>
          </a:xfrm>
          <a:prstGeom prst="rect">
            <a:avLst/>
          </a:prstGeom>
        </p:spPr>
        <p:txBody>
          <a:bodyPr wrap="square">
            <a:spAutoFit/>
          </a:bodyPr>
          <a:lstStyle/>
          <a:p>
            <a:pPr marL="685800"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International trading is based on contractual bilateral agreements</a:t>
            </a:r>
          </a:p>
        </p:txBody>
      </p:sp>
      <p:sp>
        <p:nvSpPr>
          <p:cNvPr id="7" name="Rectángulo 6">
            <a:extLst>
              <a:ext uri="{FF2B5EF4-FFF2-40B4-BE49-F238E27FC236}">
                <a16:creationId xmlns:a16="http://schemas.microsoft.com/office/drawing/2014/main" id="{5FB32C99-21A3-4A59-B703-5E42DBFEA2B3}"/>
              </a:ext>
            </a:extLst>
          </p:cNvPr>
          <p:cNvSpPr/>
          <p:nvPr/>
        </p:nvSpPr>
        <p:spPr>
          <a:xfrm>
            <a:off x="1401529" y="8147925"/>
            <a:ext cx="12409721" cy="2308324"/>
          </a:xfrm>
          <a:prstGeom prst="rect">
            <a:avLst/>
          </a:prstGeom>
        </p:spPr>
        <p:txBody>
          <a:bodyPr wrap="square">
            <a:spAutoFit/>
          </a:bodyPr>
          <a:lstStyle/>
          <a:p>
            <a:pPr marL="685800" indent="-685800" algn="l">
              <a:spcBef>
                <a:spcPts val="1200"/>
              </a:spcBef>
              <a:buFont typeface="Arial" panose="020B0604020202020204" pitchFamily="34" charset="0"/>
              <a:buChar char="•"/>
              <a:tabLst>
                <a:tab pos="360680" algn="l"/>
                <a:tab pos="1080770" algn="l"/>
              </a:tabLst>
            </a:pPr>
            <a:r>
              <a:rPr lang="en-GB" sz="4800" b="1" dirty="0">
                <a:solidFill>
                  <a:srgbClr val="002060"/>
                </a:solidFill>
                <a:cs typeface="Arial" pitchFamily="34" charset="0"/>
              </a:rPr>
              <a:t>It is needed to pursue coordinated regulation for international interconnection</a:t>
            </a:r>
            <a:endParaRPr lang="en-GB" sz="4400" b="1" dirty="0">
              <a:solidFill>
                <a:srgbClr val="002060"/>
              </a:solidFill>
              <a:cs typeface="Arial" pitchFamily="34" charset="0"/>
            </a:endParaRPr>
          </a:p>
        </p:txBody>
      </p:sp>
    </p:spTree>
    <p:extLst>
      <p:ext uri="{BB962C8B-B14F-4D97-AF65-F5344CB8AC3E}">
        <p14:creationId xmlns:p14="http://schemas.microsoft.com/office/powerpoint/2010/main" val="13281692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RE THE TITLE">
            <a:extLst>
              <a:ext uri="{FF2B5EF4-FFF2-40B4-BE49-F238E27FC236}">
                <a16:creationId xmlns:a16="http://schemas.microsoft.com/office/drawing/2014/main" id="{E57E0EDD-6996-48F7-8D03-793F96CA4B6F}"/>
              </a:ext>
            </a:extLst>
          </p:cNvPr>
          <p:cNvSpPr txBox="1"/>
          <p:nvPr/>
        </p:nvSpPr>
        <p:spPr>
          <a:xfrm>
            <a:off x="1401529" y="639977"/>
            <a:ext cx="15423431" cy="101297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Our Mediterranean power systems: how to go further ?</a:t>
            </a:r>
          </a:p>
        </p:txBody>
      </p:sp>
      <p:sp>
        <p:nvSpPr>
          <p:cNvPr id="11" name="Línea">
            <a:extLst>
              <a:ext uri="{FF2B5EF4-FFF2-40B4-BE49-F238E27FC236}">
                <a16:creationId xmlns:a16="http://schemas.microsoft.com/office/drawing/2014/main" id="{85286329-83B6-45B1-97BA-AB7649F280A7}"/>
              </a:ext>
            </a:extLst>
          </p:cNvPr>
          <p:cNvSpPr/>
          <p:nvPr/>
        </p:nvSpPr>
        <p:spPr>
          <a:xfrm>
            <a:off x="1401530" y="1896007"/>
            <a:ext cx="14783350" cy="0"/>
          </a:xfrm>
          <a:prstGeom prst="line">
            <a:avLst/>
          </a:prstGeom>
          <a:ln w="25400">
            <a:solidFill>
              <a:srgbClr val="797DB0"/>
            </a:solidFill>
            <a:miter lim="400000"/>
          </a:ln>
        </p:spPr>
        <p:txBody>
          <a:bodyPr lIns="50800" tIns="50800" rIns="50800" bIns="50800" anchor="ctr"/>
          <a:lstStyle/>
          <a:p>
            <a:endParaRPr lang="en-GB" dirty="0"/>
          </a:p>
        </p:txBody>
      </p:sp>
      <p:sp>
        <p:nvSpPr>
          <p:cNvPr id="17" name="Rectángulo 16">
            <a:extLst>
              <a:ext uri="{FF2B5EF4-FFF2-40B4-BE49-F238E27FC236}">
                <a16:creationId xmlns:a16="http://schemas.microsoft.com/office/drawing/2014/main" id="{B40DDC2D-FDAD-49BD-BD84-4D7F41383A22}"/>
              </a:ext>
            </a:extLst>
          </p:cNvPr>
          <p:cNvSpPr/>
          <p:nvPr/>
        </p:nvSpPr>
        <p:spPr>
          <a:xfrm>
            <a:off x="1698172" y="2005959"/>
            <a:ext cx="20998542" cy="830997"/>
          </a:xfrm>
          <a:prstGeom prst="rect">
            <a:avLst/>
          </a:prstGeom>
        </p:spPr>
        <p:txBody>
          <a:bodyPr wrap="square">
            <a:spAutoFit/>
          </a:bodyPr>
          <a:lstStyle/>
          <a:p>
            <a:pPr algn="l">
              <a:spcBef>
                <a:spcPts val="1200"/>
              </a:spcBef>
              <a:tabLst>
                <a:tab pos="360680" algn="l"/>
                <a:tab pos="1080770" algn="l"/>
              </a:tabLst>
            </a:pPr>
            <a:r>
              <a:rPr lang="en-GB" sz="4800" b="1" dirty="0">
                <a:solidFill>
                  <a:srgbClr val="002060"/>
                </a:solidFill>
                <a:cs typeface="Arial" pitchFamily="34" charset="0"/>
              </a:rPr>
              <a:t>Med-TSO TEASIMED* Project:</a:t>
            </a:r>
            <a:endParaRPr lang="en-GB" sz="4400" b="1" dirty="0">
              <a:solidFill>
                <a:srgbClr val="002060"/>
              </a:solidFill>
              <a:cs typeface="Arial" pitchFamily="34" charset="0"/>
            </a:endParaRPr>
          </a:p>
        </p:txBody>
      </p:sp>
      <p:sp>
        <p:nvSpPr>
          <p:cNvPr id="15" name="Rectángulo 14">
            <a:extLst>
              <a:ext uri="{FF2B5EF4-FFF2-40B4-BE49-F238E27FC236}">
                <a16:creationId xmlns:a16="http://schemas.microsoft.com/office/drawing/2014/main" id="{E2EABBA7-A2FE-4915-9D0C-C57948DEA47E}"/>
              </a:ext>
            </a:extLst>
          </p:cNvPr>
          <p:cNvSpPr/>
          <p:nvPr/>
        </p:nvSpPr>
        <p:spPr>
          <a:xfrm>
            <a:off x="1698172" y="11992507"/>
            <a:ext cx="15846661" cy="523219"/>
          </a:xfrm>
          <a:prstGeom prst="rect">
            <a:avLst/>
          </a:prstGeom>
        </p:spPr>
        <p:txBody>
          <a:bodyPr wrap="square">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*T</a:t>
            </a:r>
            <a:r>
              <a:rPr kumimoji="0" lang="en-GB" sz="28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owards</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sz="28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an</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E</a:t>
            </a:r>
            <a:r>
              <a:rPr kumimoji="0" lang="en-GB" sz="28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fficient,</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a:t>
            </a:r>
            <a:r>
              <a:rPr kumimoji="0" lang="en-GB" sz="28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dequate,</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S</a:t>
            </a:r>
            <a:r>
              <a:rPr kumimoji="0" lang="en-GB" sz="28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ustainable and</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I</a:t>
            </a:r>
            <a:r>
              <a:rPr kumimoji="0" lang="en-GB"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nterconnected</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sz="2800" b="1" i="0" u="none" strike="noStrike" kern="1200" cap="none" spc="0" normalizeH="0" baseline="0" dirty="0" err="1">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MED</a:t>
            </a:r>
            <a:r>
              <a:rPr kumimoji="0" lang="en-GB" sz="2800" b="0" i="0" u="none" strike="noStrike" kern="1200" cap="none" spc="0" normalizeH="0" baseline="0" dirty="0" err="1">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iterranean</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sz="28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power system</a:t>
            </a:r>
            <a:endParaRPr kumimoji="0" lang="en-GB" sz="2800" b="0" i="0" u="none" strike="noStrike" kern="1200" cap="none" spc="0" normalizeH="0" baseline="0" dirty="0">
              <a:ln>
                <a:noFill/>
              </a:ln>
              <a:solidFill>
                <a:srgbClr val="000000"/>
              </a:solidFill>
              <a:effectLst/>
              <a:uLnTx/>
              <a:uFillTx/>
              <a:latin typeface="Helvetica" panose="020B0604020202020204" pitchFamily="34" charset="0"/>
              <a:cs typeface="Helvetica" panose="020B0604020202020204" pitchFamily="34" charset="0"/>
            </a:endParaRPr>
          </a:p>
        </p:txBody>
      </p:sp>
      <p:grpSp>
        <p:nvGrpSpPr>
          <p:cNvPr id="16" name="Grupo 15">
            <a:extLst>
              <a:ext uri="{FF2B5EF4-FFF2-40B4-BE49-F238E27FC236}">
                <a16:creationId xmlns:a16="http://schemas.microsoft.com/office/drawing/2014/main" id="{AC636AC2-06F1-4708-B8B2-B21E308D989D}"/>
              </a:ext>
            </a:extLst>
          </p:cNvPr>
          <p:cNvGrpSpPr/>
          <p:nvPr/>
        </p:nvGrpSpPr>
        <p:grpSpPr>
          <a:xfrm>
            <a:off x="6649148" y="3118363"/>
            <a:ext cx="14062051" cy="5275608"/>
            <a:chOff x="2879763" y="1598628"/>
            <a:chExt cx="8620275" cy="2603557"/>
          </a:xfrm>
        </p:grpSpPr>
        <p:sp>
          <p:nvSpPr>
            <p:cNvPr id="19" name="Rectángulo: esquinas superiores redondeadas 4">
              <a:extLst>
                <a:ext uri="{FF2B5EF4-FFF2-40B4-BE49-F238E27FC236}">
                  <a16:creationId xmlns:a16="http://schemas.microsoft.com/office/drawing/2014/main" id="{C4A7F155-D03B-4335-9E28-4A6F42FBC8BB}"/>
                </a:ext>
              </a:extLst>
            </p:cNvPr>
            <p:cNvSpPr txBox="1"/>
            <p:nvPr/>
          </p:nvSpPr>
          <p:spPr>
            <a:xfrm>
              <a:off x="2895492" y="1598628"/>
              <a:ext cx="3189078" cy="763246"/>
            </a:xfrm>
            <a:prstGeom prst="rect">
              <a:avLst/>
            </a:prstGeom>
            <a:noFill/>
            <a:ln>
              <a:noFill/>
            </a:ln>
            <a:effectLst/>
          </p:spPr>
          <p:txBody>
            <a:bodyPr spcFirstLastPara="0" vert="horz" wrap="square" lIns="247650" tIns="123825" rIns="247650" bIns="123825" numCol="1" spcCol="1270" anchor="ctr" anchorCtr="0">
              <a:noAutofit/>
            </a:bodyPr>
            <a:lstStyle/>
            <a:p>
              <a:pPr marL="171450" marR="0" lvl="1" indent="-171450" algn="l" defTabSz="800100" eaLnBrk="1" fontAlgn="auto" latinLnBrk="0" hangingPunct="1">
                <a:lnSpc>
                  <a:spcPct val="100000"/>
                </a:lnSpc>
                <a:spcBef>
                  <a:spcPct val="0"/>
                </a:spcBef>
                <a:spcAft>
                  <a:spcPct val="15000"/>
                </a:spcAft>
                <a:buClrTx/>
                <a:buSzTx/>
                <a:buFont typeface="Arial" panose="020B0604020202020204" pitchFamily="34" charset="0"/>
                <a:buChar char="•"/>
                <a:tabLst/>
                <a:defRPr/>
              </a:pPr>
              <a:r>
                <a:rPr kumimoji="0" lang="en-GB" sz="2800" b="1" i="0" u="none" strike="noStrike" kern="1200" cap="none" spc="0" normalizeH="0" baseline="0">
                  <a:ln>
                    <a:noFill/>
                  </a:ln>
                  <a:solidFill>
                    <a:srgbClr val="006699">
                      <a:lumMod val="50000"/>
                    </a:srgbClr>
                  </a:solidFill>
                  <a:effectLst/>
                  <a:uLnTx/>
                  <a:uFillTx/>
                  <a:latin typeface="Helvetica" panose="020B0604020202020204" pitchFamily="34" charset="0"/>
                  <a:cs typeface="Helvetica" panose="020B0604020202020204" pitchFamily="34" charset="0"/>
                </a:rPr>
                <a:t>Mediterranean Master Plan</a:t>
              </a:r>
              <a:endParaRPr kumimoji="0" lang="en-GB" sz="2800" b="0" i="0" u="none" strike="noStrike" kern="1200" cap="none" spc="0" normalizeH="0" baseline="0">
                <a:ln>
                  <a:noFill/>
                </a:ln>
                <a:solidFill>
                  <a:srgbClr val="006699">
                    <a:lumMod val="50000"/>
                  </a:srgbClr>
                </a:solidFill>
                <a:effectLst/>
                <a:uLnTx/>
                <a:uFillTx/>
                <a:latin typeface="Helvetica" panose="020B0604020202020204" pitchFamily="34" charset="0"/>
                <a:cs typeface="Helvetica" panose="020B0604020202020204" pitchFamily="34" charset="0"/>
              </a:endParaRPr>
            </a:p>
          </p:txBody>
        </p:sp>
        <p:sp>
          <p:nvSpPr>
            <p:cNvPr id="20" name="Rectángulo: esquinas superiores redondeadas 6">
              <a:extLst>
                <a:ext uri="{FF2B5EF4-FFF2-40B4-BE49-F238E27FC236}">
                  <a16:creationId xmlns:a16="http://schemas.microsoft.com/office/drawing/2014/main" id="{D6A9CCFF-804B-4749-8398-C1557B16A47B}"/>
                </a:ext>
              </a:extLst>
            </p:cNvPr>
            <p:cNvSpPr txBox="1"/>
            <p:nvPr/>
          </p:nvSpPr>
          <p:spPr>
            <a:xfrm>
              <a:off x="2879763" y="2476081"/>
              <a:ext cx="4310771" cy="763246"/>
            </a:xfrm>
            <a:prstGeom prst="rect">
              <a:avLst/>
            </a:prstGeom>
            <a:noFill/>
            <a:ln>
              <a:noFill/>
            </a:ln>
            <a:effectLst/>
          </p:spPr>
          <p:txBody>
            <a:bodyPr spcFirstLastPara="0" vert="horz" wrap="square" lIns="247650" tIns="123825" rIns="247650" bIns="123825" numCol="1" spcCol="1270" anchor="ctr" anchorCtr="0">
              <a:noAutofit/>
            </a:bodyPr>
            <a:lstStyle/>
            <a:p>
              <a:pPr marL="171450" marR="0" lvl="1" indent="-171450" algn="l" defTabSz="800100" eaLnBrk="1" fontAlgn="auto" latinLnBrk="0" hangingPunct="1">
                <a:lnSpc>
                  <a:spcPct val="100000"/>
                </a:lnSpc>
                <a:spcBef>
                  <a:spcPct val="0"/>
                </a:spcBef>
                <a:spcAft>
                  <a:spcPct val="15000"/>
                </a:spcAft>
                <a:buClrTx/>
                <a:buSzTx/>
                <a:buFont typeface="Arial" panose="020B0604020202020204" pitchFamily="34" charset="0"/>
                <a:buChar char="•"/>
                <a:tabLst/>
                <a:defRPr/>
              </a:pPr>
              <a:r>
                <a:rPr kumimoji="0" lang="en-GB" sz="2800" b="1" i="0" u="none" strike="noStrike" kern="1200" cap="none" spc="0" normalizeH="0" baseline="0">
                  <a:ln>
                    <a:noFill/>
                  </a:ln>
                  <a:solidFill>
                    <a:srgbClr val="006699">
                      <a:lumMod val="50000"/>
                    </a:srgbClr>
                  </a:solidFill>
                  <a:effectLst/>
                  <a:uLnTx/>
                  <a:uFillTx/>
                  <a:latin typeface="Helvetica" panose="020B0604020202020204" pitchFamily="34" charset="0"/>
                  <a:cs typeface="Helvetica" panose="020B0604020202020204" pitchFamily="34" charset="0"/>
                </a:rPr>
                <a:t>Harmonization of regulation and technical rules</a:t>
              </a:r>
            </a:p>
          </p:txBody>
        </p:sp>
        <p:sp>
          <p:nvSpPr>
            <p:cNvPr id="21" name="Rectángulo: esquinas superiores redondeadas 6">
              <a:extLst>
                <a:ext uri="{FF2B5EF4-FFF2-40B4-BE49-F238E27FC236}">
                  <a16:creationId xmlns:a16="http://schemas.microsoft.com/office/drawing/2014/main" id="{A8A65ECC-9105-4316-B601-877E86252281}"/>
                </a:ext>
              </a:extLst>
            </p:cNvPr>
            <p:cNvSpPr txBox="1"/>
            <p:nvPr/>
          </p:nvSpPr>
          <p:spPr>
            <a:xfrm>
              <a:off x="6701146" y="2476081"/>
              <a:ext cx="4737089" cy="763246"/>
            </a:xfrm>
            <a:prstGeom prst="rect">
              <a:avLst/>
            </a:prstGeom>
            <a:noFill/>
            <a:ln>
              <a:noFill/>
            </a:ln>
            <a:effectLst/>
          </p:spPr>
          <p:txBody>
            <a:bodyPr spcFirstLastPara="0" vert="horz" wrap="square" lIns="247650" tIns="123825" rIns="247650" bIns="123825" numCol="1" spcCol="1270" anchor="ctr" anchorCtr="0">
              <a:noAutofit/>
            </a:bodyPr>
            <a:lstStyle/>
            <a:p>
              <a:pPr marR="0" lvl="1" indent="0" algn="l" defTabSz="800100" eaLnBrk="1" fontAlgn="auto" latinLnBrk="0" hangingPunct="1">
                <a:lnSpc>
                  <a:spcPct val="100000"/>
                </a:lnSpc>
                <a:spcBef>
                  <a:spcPct val="0"/>
                </a:spcBef>
                <a:spcAft>
                  <a:spcPct val="15000"/>
                </a:spcAft>
                <a:buClrTx/>
                <a:buSzTx/>
                <a:tabLst/>
                <a:defRPr/>
              </a:pPr>
              <a:r>
                <a:rPr kumimoji="0" lang="en-US" sz="2800" b="1" i="0" u="none" strike="noStrike" kern="1200" cap="none" spc="0" normalizeH="0" baseline="0" dirty="0">
                  <a:ln>
                    <a:noFill/>
                  </a:ln>
                  <a:solidFill>
                    <a:srgbClr val="006699">
                      <a:lumMod val="50000"/>
                    </a:srgbClr>
                  </a:solidFill>
                  <a:effectLst/>
                  <a:uLnTx/>
                  <a:uFillTx/>
                  <a:latin typeface="Helvetica" panose="020B0604020202020204" pitchFamily="34" charset="0"/>
                  <a:cs typeface="Helvetica" panose="020B0604020202020204" pitchFamily="34" charset="0"/>
                </a:rPr>
                <a:t>Executing short-term demonstration project: zonal platform for power trading</a:t>
              </a:r>
            </a:p>
          </p:txBody>
        </p:sp>
        <p:sp>
          <p:nvSpPr>
            <p:cNvPr id="22" name="Rectángulo: esquinas superiores redondeadas 8">
              <a:extLst>
                <a:ext uri="{FF2B5EF4-FFF2-40B4-BE49-F238E27FC236}">
                  <a16:creationId xmlns:a16="http://schemas.microsoft.com/office/drawing/2014/main" id="{2901C529-6CBA-414F-B5D5-2E4B49000752}"/>
                </a:ext>
              </a:extLst>
            </p:cNvPr>
            <p:cNvSpPr txBox="1"/>
            <p:nvPr/>
          </p:nvSpPr>
          <p:spPr>
            <a:xfrm>
              <a:off x="8307537" y="3364108"/>
              <a:ext cx="3192501" cy="838077"/>
            </a:xfrm>
            <a:prstGeom prst="rect">
              <a:avLst/>
            </a:prstGeom>
            <a:noFill/>
            <a:ln>
              <a:noFill/>
            </a:ln>
            <a:effectLst/>
          </p:spPr>
          <p:txBody>
            <a:bodyPr spcFirstLastPara="0" vert="horz" wrap="square" lIns="247650" tIns="123825" rIns="247650" bIns="123825" numCol="1" spcCol="1270" anchor="ctr" anchorCtr="0">
              <a:noAutofit/>
            </a:bodyPr>
            <a:lstStyle/>
            <a:p>
              <a:pPr marL="171450" marR="0" lvl="1" indent="-171450" algn="l" defTabSz="800100" eaLnBrk="1" fontAlgn="auto" latinLnBrk="0" hangingPunct="1">
                <a:lnSpc>
                  <a:spcPct val="100000"/>
                </a:lnSpc>
                <a:spcBef>
                  <a:spcPct val="0"/>
                </a:spcBef>
                <a:spcAft>
                  <a:spcPct val="15000"/>
                </a:spcAft>
                <a:buClrTx/>
                <a:buSzTx/>
                <a:buFont typeface="Arial" panose="020B0604020202020204" pitchFamily="34" charset="0"/>
                <a:buChar char="•"/>
                <a:tabLst/>
                <a:defRPr/>
              </a:pPr>
              <a:r>
                <a:rPr kumimoji="0" lang="en-GB" sz="2800" b="1" i="0" u="none" strike="noStrike" kern="1200" cap="none" spc="0" normalizeH="0" baseline="0">
                  <a:ln>
                    <a:noFill/>
                  </a:ln>
                  <a:solidFill>
                    <a:srgbClr val="006699">
                      <a:lumMod val="50000"/>
                    </a:srgbClr>
                  </a:solidFill>
                  <a:effectLst/>
                  <a:uLnTx/>
                  <a:uFillTx/>
                  <a:latin typeface="Helvetica" panose="020B0604020202020204" pitchFamily="34" charset="0"/>
                  <a:cs typeface="Helvetica" panose="020B0604020202020204" pitchFamily="34" charset="0"/>
                </a:rPr>
                <a:t>Market Studies</a:t>
              </a:r>
            </a:p>
          </p:txBody>
        </p:sp>
      </p:grpSp>
      <p:grpSp>
        <p:nvGrpSpPr>
          <p:cNvPr id="23" name="Grupo 22">
            <a:extLst>
              <a:ext uri="{FF2B5EF4-FFF2-40B4-BE49-F238E27FC236}">
                <a16:creationId xmlns:a16="http://schemas.microsoft.com/office/drawing/2014/main" id="{E7136987-6FFF-4511-9780-C80B5F7FABEC}"/>
              </a:ext>
            </a:extLst>
          </p:cNvPr>
          <p:cNvGrpSpPr/>
          <p:nvPr/>
        </p:nvGrpSpPr>
        <p:grpSpPr>
          <a:xfrm>
            <a:off x="3153083" y="3118363"/>
            <a:ext cx="17552618" cy="1557706"/>
            <a:chOff x="736616" y="1598628"/>
            <a:chExt cx="10760051" cy="768741"/>
          </a:xfrm>
        </p:grpSpPr>
        <p:sp>
          <p:nvSpPr>
            <p:cNvPr id="24" name="Rectángulo: esquinas redondeadas 4">
              <a:extLst>
                <a:ext uri="{FF2B5EF4-FFF2-40B4-BE49-F238E27FC236}">
                  <a16:creationId xmlns:a16="http://schemas.microsoft.com/office/drawing/2014/main" id="{4828E0FD-1EBC-4C7F-BB30-48EBFBC7A825}"/>
                </a:ext>
              </a:extLst>
            </p:cNvPr>
            <p:cNvSpPr txBox="1"/>
            <p:nvPr/>
          </p:nvSpPr>
          <p:spPr>
            <a:xfrm>
              <a:off x="736616" y="1598628"/>
              <a:ext cx="2101858" cy="763246"/>
            </a:xfrm>
            <a:prstGeom prst="rect">
              <a:avLst/>
            </a:prstGeom>
            <a:solidFill>
              <a:srgbClr val="006699"/>
            </a:solidFill>
            <a:ln w="38100" cap="flat" cmpd="sng" algn="ctr">
              <a:noFill/>
              <a:prstDash val="solid"/>
            </a:ln>
            <a:effectLst>
              <a:outerShdw blurRad="40000" dist="20000" dir="5400000" rotWithShape="0">
                <a:srgbClr val="000000">
                  <a:alpha val="38000"/>
                </a:srgbClr>
              </a:outerShdw>
            </a:effectLst>
          </p:spPr>
          <p:txBody>
            <a:bodyPr spcFirstLastPara="0" vert="horz" wrap="square" lIns="91440" tIns="45720" rIns="91440" bIns="45720" numCol="1" spcCol="1270" anchor="ctr" anchorCtr="0">
              <a:noAutofit/>
            </a:bodyPr>
            <a:lstStyle/>
            <a:p>
              <a:pPr marL="0" marR="0" lvl="0" indent="0" defTabSz="1066800" eaLnBrk="1" fontAlgn="auto" latinLnBrk="0" hangingPunct="1">
                <a:lnSpc>
                  <a:spcPct val="90000"/>
                </a:lnSpc>
                <a:spcBef>
                  <a:spcPct val="0"/>
                </a:spcBef>
                <a:spcAft>
                  <a:spcPct val="35000"/>
                </a:spcAft>
                <a:buClrTx/>
                <a:buSzTx/>
                <a:buFontTx/>
                <a:buNone/>
                <a:tabLst/>
                <a:defRPr/>
              </a:pPr>
              <a:r>
                <a:rPr kumimoji="0" lang="en-GB" sz="3200" b="1"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rPr>
                <a:t>TC Planning </a:t>
              </a:r>
              <a:endParaRPr kumimoji="0" lang="en-GB" sz="3200" b="0"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25" name="Rectángulo: esquinas redondeadas 4">
              <a:extLst>
                <a:ext uri="{FF2B5EF4-FFF2-40B4-BE49-F238E27FC236}">
                  <a16:creationId xmlns:a16="http://schemas.microsoft.com/office/drawing/2014/main" id="{D89AB07F-2EC1-42E6-966C-97B698486BB3}"/>
                </a:ext>
              </a:extLst>
            </p:cNvPr>
            <p:cNvSpPr txBox="1"/>
            <p:nvPr/>
          </p:nvSpPr>
          <p:spPr>
            <a:xfrm>
              <a:off x="6194978" y="1604123"/>
              <a:ext cx="2101858" cy="763246"/>
            </a:xfrm>
            <a:prstGeom prst="rect">
              <a:avLst/>
            </a:prstGeom>
            <a:solidFill>
              <a:srgbClr val="006699"/>
            </a:solidFill>
            <a:ln w="38100" cap="flat" cmpd="sng" algn="ctr">
              <a:noFill/>
              <a:prstDash val="solid"/>
            </a:ln>
            <a:effectLst>
              <a:outerShdw blurRad="40000" dist="20000" dir="5400000" rotWithShape="0">
                <a:srgbClr val="000000">
                  <a:alpha val="38000"/>
                </a:srgbClr>
              </a:outerShdw>
            </a:effectLst>
          </p:spPr>
          <p:txBody>
            <a:bodyPr spcFirstLastPara="0" vert="horz" wrap="square" lIns="91440" tIns="45720" rIns="91440" bIns="45720" numCol="1" spcCol="1270" anchor="ctr" anchorCtr="0">
              <a:noAutofit/>
            </a:bodyPr>
            <a:lstStyle/>
            <a:p>
              <a:pPr marL="0" marR="0" lvl="0" indent="0" defTabSz="1066800" eaLnBrk="1" fontAlgn="auto" latinLnBrk="0" hangingPunct="1">
                <a:lnSpc>
                  <a:spcPct val="90000"/>
                </a:lnSpc>
                <a:spcBef>
                  <a:spcPct val="0"/>
                </a:spcBef>
                <a:spcAft>
                  <a:spcPct val="35000"/>
                </a:spcAft>
                <a:buClrTx/>
                <a:buSzTx/>
                <a:buFontTx/>
                <a:buNone/>
                <a:tabLst/>
                <a:defRPr/>
              </a:pPr>
              <a:r>
                <a:rPr kumimoji="0" lang="en-GB" sz="2800" b="1"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rPr>
                <a:t>Secretariat </a:t>
              </a:r>
              <a:endParaRPr kumimoji="0" lang="en-GB" sz="2800" b="0"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27" name="Rectángulo: esquinas superiores redondeadas 6">
              <a:extLst>
                <a:ext uri="{FF2B5EF4-FFF2-40B4-BE49-F238E27FC236}">
                  <a16:creationId xmlns:a16="http://schemas.microsoft.com/office/drawing/2014/main" id="{9B9EBB39-B54E-4407-9EF7-3F0F31FD5638}"/>
                </a:ext>
              </a:extLst>
            </p:cNvPr>
            <p:cNvSpPr txBox="1"/>
            <p:nvPr/>
          </p:nvSpPr>
          <p:spPr>
            <a:xfrm>
              <a:off x="8364072" y="1598628"/>
              <a:ext cx="3078817" cy="763246"/>
            </a:xfrm>
            <a:prstGeom prst="rect">
              <a:avLst/>
            </a:prstGeom>
            <a:noFill/>
            <a:ln>
              <a:noFill/>
            </a:ln>
            <a:effectLst/>
          </p:spPr>
          <p:txBody>
            <a:bodyPr spcFirstLastPara="0" vert="horz" wrap="square" lIns="180000" tIns="72000" rIns="180000" bIns="72000" numCol="1" spcCol="1270" anchor="ctr" anchorCtr="0">
              <a:noAutofit/>
            </a:bodyPr>
            <a:lstStyle/>
            <a:p>
              <a:pPr marL="93663" marR="0" lvl="1" indent="-93663" algn="l" defTabSz="8001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1" i="0" u="none" strike="noStrike" kern="1200" cap="none" spc="0" normalizeH="0" baseline="0" dirty="0">
                  <a:ln>
                    <a:noFill/>
                  </a:ln>
                  <a:solidFill>
                    <a:srgbClr val="006699">
                      <a:lumMod val="50000"/>
                    </a:srgbClr>
                  </a:solidFill>
                  <a:effectLst/>
                  <a:uLnTx/>
                  <a:uFillTx/>
                  <a:latin typeface="Helvetica" panose="020B0604020202020204" pitchFamily="34" charset="0"/>
                  <a:cs typeface="Helvetica" panose="020B0604020202020204" pitchFamily="34" charset="0"/>
                </a:rPr>
                <a:t>Mediterranean Database</a:t>
              </a:r>
            </a:p>
            <a:p>
              <a:pPr marL="93663" marR="0" lvl="1" indent="-93663" algn="l" defTabSz="8001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1" i="0" u="none" strike="noStrike" kern="1200" cap="none" spc="0" normalizeH="0" baseline="0" dirty="0">
                  <a:ln>
                    <a:noFill/>
                  </a:ln>
                  <a:solidFill>
                    <a:srgbClr val="006699">
                      <a:lumMod val="50000"/>
                    </a:srgbClr>
                  </a:solidFill>
                  <a:effectLst/>
                  <a:uLnTx/>
                  <a:uFillTx/>
                  <a:latin typeface="Helvetica" panose="020B0604020202020204" pitchFamily="34" charset="0"/>
                  <a:cs typeface="Helvetica" panose="020B0604020202020204" pitchFamily="34" charset="0"/>
                </a:rPr>
                <a:t>Support to the </a:t>
              </a:r>
              <a:r>
                <a:rPr kumimoji="0" lang="en-GB" b="1" i="0" u="none" strike="noStrike" kern="1200" cap="none" spc="0" normalizeH="0" baseline="0" dirty="0" err="1">
                  <a:ln>
                    <a:noFill/>
                  </a:ln>
                  <a:solidFill>
                    <a:srgbClr val="006699">
                      <a:lumMod val="50000"/>
                    </a:srgbClr>
                  </a:solidFill>
                  <a:effectLst/>
                  <a:uLnTx/>
                  <a:uFillTx/>
                  <a:latin typeface="Helvetica" panose="020B0604020202020204" pitchFamily="34" charset="0"/>
                  <a:cs typeface="Helvetica" panose="020B0604020202020204" pitchFamily="34" charset="0"/>
                </a:rPr>
                <a:t>UfM</a:t>
              </a:r>
              <a:r>
                <a:rPr kumimoji="0" lang="en-GB" b="1" i="0" u="none" strike="noStrike" kern="1200" cap="none" spc="0" normalizeH="0" baseline="0" dirty="0">
                  <a:ln>
                    <a:noFill/>
                  </a:ln>
                  <a:solidFill>
                    <a:srgbClr val="006699">
                      <a:lumMod val="50000"/>
                    </a:srgbClr>
                  </a:solidFill>
                  <a:effectLst/>
                  <a:uLnTx/>
                  <a:uFillTx/>
                  <a:latin typeface="Helvetica" panose="020B0604020202020204" pitchFamily="34" charset="0"/>
                  <a:cs typeface="Helvetica" panose="020B0604020202020204" pitchFamily="34" charset="0"/>
                </a:rPr>
                <a:t> Regional  Electricity Market Platform </a:t>
              </a:r>
            </a:p>
          </p:txBody>
        </p:sp>
        <p:sp>
          <p:nvSpPr>
            <p:cNvPr id="28" name="Rectángulo 27">
              <a:extLst>
                <a:ext uri="{FF2B5EF4-FFF2-40B4-BE49-F238E27FC236}">
                  <a16:creationId xmlns:a16="http://schemas.microsoft.com/office/drawing/2014/main" id="{4BB6F705-DE3D-49D9-A821-4DABE6D7C29B}"/>
                </a:ext>
              </a:extLst>
            </p:cNvPr>
            <p:cNvSpPr/>
            <p:nvPr/>
          </p:nvSpPr>
          <p:spPr>
            <a:xfrm>
              <a:off x="736616" y="1598628"/>
              <a:ext cx="5359384" cy="763246"/>
            </a:xfrm>
            <a:prstGeom prst="rect">
              <a:avLst/>
            </a:prstGeom>
            <a:no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29" name="Rectángulo 28">
              <a:extLst>
                <a:ext uri="{FF2B5EF4-FFF2-40B4-BE49-F238E27FC236}">
                  <a16:creationId xmlns:a16="http://schemas.microsoft.com/office/drawing/2014/main" id="{34122EE2-407C-458D-91EE-66CB648670C8}"/>
                </a:ext>
              </a:extLst>
            </p:cNvPr>
            <p:cNvSpPr/>
            <p:nvPr/>
          </p:nvSpPr>
          <p:spPr>
            <a:xfrm>
              <a:off x="6187358" y="1598628"/>
              <a:ext cx="5309309" cy="763246"/>
            </a:xfrm>
            <a:prstGeom prst="rect">
              <a:avLst/>
            </a:prstGeom>
            <a:no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endParaRPr>
            </a:p>
          </p:txBody>
        </p:sp>
      </p:grpSp>
      <p:grpSp>
        <p:nvGrpSpPr>
          <p:cNvPr id="30" name="Grupo 29">
            <a:extLst>
              <a:ext uri="{FF2B5EF4-FFF2-40B4-BE49-F238E27FC236}">
                <a16:creationId xmlns:a16="http://schemas.microsoft.com/office/drawing/2014/main" id="{D84B54CB-305E-4FA4-AF24-BD0CF0802DEE}"/>
              </a:ext>
            </a:extLst>
          </p:cNvPr>
          <p:cNvGrpSpPr/>
          <p:nvPr/>
        </p:nvGrpSpPr>
        <p:grpSpPr>
          <a:xfrm>
            <a:off x="3110412" y="8486616"/>
            <a:ext cx="17595303" cy="1554255"/>
            <a:chOff x="710458" y="4247906"/>
            <a:chExt cx="10786218" cy="767038"/>
          </a:xfrm>
        </p:grpSpPr>
        <p:sp>
          <p:nvSpPr>
            <p:cNvPr id="31" name="Rectángulo: esquinas redondeadas 10">
              <a:extLst>
                <a:ext uri="{FF2B5EF4-FFF2-40B4-BE49-F238E27FC236}">
                  <a16:creationId xmlns:a16="http://schemas.microsoft.com/office/drawing/2014/main" id="{C98ABA2C-39C8-44C9-AB73-54CD0A28B96A}"/>
                </a:ext>
              </a:extLst>
            </p:cNvPr>
            <p:cNvSpPr txBox="1"/>
            <p:nvPr/>
          </p:nvSpPr>
          <p:spPr>
            <a:xfrm>
              <a:off x="710458" y="4251698"/>
              <a:ext cx="2101858" cy="763246"/>
            </a:xfrm>
            <a:prstGeom prst="rect">
              <a:avLst/>
            </a:prstGeom>
            <a:solidFill>
              <a:srgbClr val="006699"/>
            </a:solidFill>
            <a:ln w="38100" cap="flat" cmpd="sng" algn="ctr">
              <a:noFill/>
              <a:prstDash val="solid"/>
            </a:ln>
            <a:effectLst>
              <a:outerShdw blurRad="40000" dist="20000" dir="5400000" rotWithShape="0">
                <a:srgbClr val="000000">
                  <a:alpha val="38000"/>
                </a:srgbClr>
              </a:outerShdw>
            </a:effectLst>
          </p:spPr>
          <p:txBody>
            <a:bodyPr spcFirstLastPara="0" vert="horz" wrap="square" lIns="91440" tIns="45720" rIns="91440" bIns="45720" numCol="1" spcCol="1270" anchor="ctr" anchorCtr="0">
              <a:noAutofit/>
            </a:bodyPr>
            <a:lstStyle/>
            <a:p>
              <a:pPr marL="0" marR="0" lvl="0" indent="0" defTabSz="1066800" eaLnBrk="1" fontAlgn="auto" latinLnBrk="0" hangingPunct="1">
                <a:lnSpc>
                  <a:spcPct val="90000"/>
                </a:lnSpc>
                <a:spcBef>
                  <a:spcPct val="0"/>
                </a:spcBef>
                <a:spcAft>
                  <a:spcPct val="35000"/>
                </a:spcAft>
                <a:buClrTx/>
                <a:buSzTx/>
                <a:buFontTx/>
                <a:buNone/>
                <a:tabLst/>
                <a:defRPr/>
              </a:pPr>
              <a:r>
                <a:rPr kumimoji="0" lang="en-GB" sz="3200" b="1"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rPr>
                <a:t>TC Operation</a:t>
              </a:r>
              <a:endParaRPr kumimoji="0" lang="en-GB" sz="2800" b="0"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32" name="Rectángulo: esquinas superiores redondeadas 10">
              <a:extLst>
                <a:ext uri="{FF2B5EF4-FFF2-40B4-BE49-F238E27FC236}">
                  <a16:creationId xmlns:a16="http://schemas.microsoft.com/office/drawing/2014/main" id="{B732D400-35BE-4D6D-91B0-8A8AD4A7F980}"/>
                </a:ext>
              </a:extLst>
            </p:cNvPr>
            <p:cNvSpPr txBox="1"/>
            <p:nvPr/>
          </p:nvSpPr>
          <p:spPr>
            <a:xfrm>
              <a:off x="2913448" y="4267078"/>
              <a:ext cx="4149761" cy="725005"/>
            </a:xfrm>
            <a:prstGeom prst="rect">
              <a:avLst/>
            </a:prstGeom>
            <a:noFill/>
            <a:ln>
              <a:noFill/>
            </a:ln>
            <a:effectLst/>
          </p:spPr>
          <p:txBody>
            <a:bodyPr spcFirstLastPara="0" vert="horz" wrap="square" lIns="247650" tIns="123825" rIns="247650" bIns="123825" numCol="1" spcCol="1270" anchor="ctr" anchorCtr="0">
              <a:noAutofit/>
            </a:bodyPr>
            <a:lstStyle/>
            <a:p>
              <a:pPr marL="171450" lvl="1" indent="-171450" algn="l" defTabSz="800100" hangingPunct="1">
                <a:spcBef>
                  <a:spcPct val="0"/>
                </a:spcBef>
                <a:spcAft>
                  <a:spcPct val="15000"/>
                </a:spcAft>
                <a:buFont typeface="Arial" panose="020B0604020202020204" pitchFamily="34" charset="0"/>
                <a:buChar char="•"/>
              </a:pPr>
              <a:r>
                <a:rPr lang="en-GB" sz="2800" b="1" kern="1200" dirty="0">
                  <a:solidFill>
                    <a:srgbClr val="006699">
                      <a:lumMod val="50000"/>
                    </a:srgbClr>
                  </a:solidFill>
                  <a:latin typeface="Helvetica" panose="020B0604020202020204" pitchFamily="34" charset="0"/>
                  <a:cs typeface="Helvetica" panose="020B0604020202020204" pitchFamily="34" charset="0"/>
                </a:rPr>
                <a:t>Adequacy reports and Medium-term Adequacy Forecast </a:t>
              </a:r>
            </a:p>
          </p:txBody>
        </p:sp>
        <p:sp>
          <p:nvSpPr>
            <p:cNvPr id="33" name="Rectángulo: esquinas superiores redondeadas 10">
              <a:extLst>
                <a:ext uri="{FF2B5EF4-FFF2-40B4-BE49-F238E27FC236}">
                  <a16:creationId xmlns:a16="http://schemas.microsoft.com/office/drawing/2014/main" id="{5C2712AB-BD0A-4575-9F31-C9A5B123F8D5}"/>
                </a:ext>
              </a:extLst>
            </p:cNvPr>
            <p:cNvSpPr txBox="1"/>
            <p:nvPr/>
          </p:nvSpPr>
          <p:spPr>
            <a:xfrm>
              <a:off x="7266066" y="4261368"/>
              <a:ext cx="4230610" cy="749784"/>
            </a:xfrm>
            <a:prstGeom prst="rect">
              <a:avLst/>
            </a:prstGeom>
            <a:noFill/>
            <a:ln>
              <a:noFill/>
            </a:ln>
            <a:effectLst/>
          </p:spPr>
          <p:txBody>
            <a:bodyPr spcFirstLastPara="0" vert="horz" wrap="square" lIns="247650" tIns="123825" rIns="247650" bIns="123825" numCol="1" spcCol="1270" anchor="ctr" anchorCtr="0">
              <a:noAutofit/>
            </a:bodyPr>
            <a:lstStyle/>
            <a:p>
              <a:pPr marL="171450" marR="0" lvl="1" indent="-171450" algn="l" defTabSz="800100" eaLnBrk="1" fontAlgn="auto" latinLnBrk="0" hangingPunct="1">
                <a:lnSpc>
                  <a:spcPct val="100000"/>
                </a:lnSpc>
                <a:spcBef>
                  <a:spcPct val="0"/>
                </a:spcBef>
                <a:spcAft>
                  <a:spcPct val="15000"/>
                </a:spcAft>
                <a:buClrTx/>
                <a:buSzTx/>
                <a:buFont typeface="Arial" panose="020B0604020202020204" pitchFamily="34" charset="0"/>
                <a:buChar char="•"/>
                <a:tabLst/>
                <a:defRPr/>
              </a:pPr>
              <a:r>
                <a:rPr kumimoji="0" lang="en-GB" sz="2800" b="1" i="0" u="none" strike="noStrike" kern="1200" cap="none" spc="0" normalizeH="0" baseline="0" dirty="0">
                  <a:ln>
                    <a:noFill/>
                  </a:ln>
                  <a:solidFill>
                    <a:srgbClr val="000000">
                      <a:hueOff val="0"/>
                      <a:satOff val="0"/>
                      <a:lumOff val="0"/>
                      <a:alphaOff val="0"/>
                    </a:srgbClr>
                  </a:solidFill>
                  <a:effectLst/>
                  <a:uLnTx/>
                  <a:uFillTx/>
                  <a:latin typeface="Helvetica" panose="020B0604020202020204" pitchFamily="34" charset="0"/>
                  <a:cs typeface="Helvetica" panose="020B0604020202020204" pitchFamily="34" charset="0"/>
                </a:rPr>
                <a:t>C</a:t>
              </a:r>
              <a:r>
                <a:rPr kumimoji="0" lang="en-GB" sz="2800" b="1" i="0" u="none" strike="noStrike" kern="1200" cap="none" spc="0" normalizeH="0" baseline="0" dirty="0">
                  <a:ln>
                    <a:noFill/>
                  </a:ln>
                  <a:solidFill>
                    <a:srgbClr val="006699">
                      <a:lumMod val="50000"/>
                    </a:srgbClr>
                  </a:solidFill>
                  <a:effectLst/>
                  <a:uLnTx/>
                  <a:uFillTx/>
                  <a:latin typeface="Helvetica" panose="020B0604020202020204" pitchFamily="34" charset="0"/>
                  <a:cs typeface="Helvetica" panose="020B0604020202020204" pitchFamily="34" charset="0"/>
                </a:rPr>
                <a:t>ooperation in Operation</a:t>
              </a:r>
            </a:p>
          </p:txBody>
        </p:sp>
        <p:sp>
          <p:nvSpPr>
            <p:cNvPr id="34" name="Rectángulo 33">
              <a:extLst>
                <a:ext uri="{FF2B5EF4-FFF2-40B4-BE49-F238E27FC236}">
                  <a16:creationId xmlns:a16="http://schemas.microsoft.com/office/drawing/2014/main" id="{429BBF29-2588-476F-BB8F-56AF84374DAD}"/>
                </a:ext>
              </a:extLst>
            </p:cNvPr>
            <p:cNvSpPr/>
            <p:nvPr/>
          </p:nvSpPr>
          <p:spPr>
            <a:xfrm>
              <a:off x="725692" y="4247906"/>
              <a:ext cx="10760052" cy="763246"/>
            </a:xfrm>
            <a:prstGeom prst="rect">
              <a:avLst/>
            </a:prstGeom>
            <a:no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endParaRPr>
            </a:p>
          </p:txBody>
        </p:sp>
      </p:grpSp>
      <p:grpSp>
        <p:nvGrpSpPr>
          <p:cNvPr id="35" name="Grupo 34">
            <a:extLst>
              <a:ext uri="{FF2B5EF4-FFF2-40B4-BE49-F238E27FC236}">
                <a16:creationId xmlns:a16="http://schemas.microsoft.com/office/drawing/2014/main" id="{BC6E5AD5-E1FE-4A85-BC85-9BF62AACC0ED}"/>
              </a:ext>
            </a:extLst>
          </p:cNvPr>
          <p:cNvGrpSpPr/>
          <p:nvPr/>
        </p:nvGrpSpPr>
        <p:grpSpPr>
          <a:xfrm>
            <a:off x="3106802" y="10285373"/>
            <a:ext cx="17822646" cy="1650108"/>
            <a:chOff x="708245" y="5135608"/>
            <a:chExt cx="10925583" cy="814342"/>
          </a:xfrm>
        </p:grpSpPr>
        <p:sp>
          <p:nvSpPr>
            <p:cNvPr id="36" name="Rectángulo: esquinas redondeadas 12">
              <a:extLst>
                <a:ext uri="{FF2B5EF4-FFF2-40B4-BE49-F238E27FC236}">
                  <a16:creationId xmlns:a16="http://schemas.microsoft.com/office/drawing/2014/main" id="{E6E02720-B380-40ED-B859-1C72F1C4C9AE}"/>
                </a:ext>
              </a:extLst>
            </p:cNvPr>
            <p:cNvSpPr txBox="1"/>
            <p:nvPr/>
          </p:nvSpPr>
          <p:spPr>
            <a:xfrm>
              <a:off x="708245" y="5139229"/>
              <a:ext cx="2101858" cy="763246"/>
            </a:xfrm>
            <a:prstGeom prst="rect">
              <a:avLst/>
            </a:prstGeom>
            <a:solidFill>
              <a:srgbClr val="006699"/>
            </a:solidFill>
            <a:ln w="38100" cap="flat" cmpd="sng" algn="ctr">
              <a:noFill/>
              <a:prstDash val="solid"/>
            </a:ln>
            <a:effectLst>
              <a:outerShdw blurRad="40000" dist="20000" dir="5400000" rotWithShape="0">
                <a:srgbClr val="000000">
                  <a:alpha val="38000"/>
                </a:srgbClr>
              </a:outerShdw>
            </a:effectLst>
          </p:spPr>
          <p:txBody>
            <a:bodyPr spcFirstLastPara="0" vert="horz" wrap="square" lIns="91440" tIns="45720" rIns="91440" bIns="45720" numCol="1" spcCol="1270" anchor="ctr" anchorCtr="0">
              <a:noAutofit/>
            </a:bodyPr>
            <a:lstStyle/>
            <a:p>
              <a:pPr marL="0" marR="0" lvl="0" indent="0" defTabSz="1066800" eaLnBrk="1" fontAlgn="auto" latinLnBrk="0" hangingPunct="1">
                <a:lnSpc>
                  <a:spcPct val="90000"/>
                </a:lnSpc>
                <a:spcBef>
                  <a:spcPct val="0"/>
                </a:spcBef>
                <a:spcAft>
                  <a:spcPct val="35000"/>
                </a:spcAft>
                <a:buClrTx/>
                <a:buSzTx/>
                <a:buFontTx/>
                <a:buNone/>
                <a:tabLst/>
                <a:defRPr/>
              </a:pPr>
              <a:r>
                <a:rPr kumimoji="0" lang="en-GB" sz="3200" b="1"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rPr>
                <a:t>TC Knowledge sharing</a:t>
              </a:r>
              <a:endParaRPr kumimoji="0" lang="en-GB" sz="3200" b="0"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37" name="Rectángulo: esquinas superiores redondeadas 12">
              <a:extLst>
                <a:ext uri="{FF2B5EF4-FFF2-40B4-BE49-F238E27FC236}">
                  <a16:creationId xmlns:a16="http://schemas.microsoft.com/office/drawing/2014/main" id="{CA661A8D-BAD7-469D-996E-D82537F033D4}"/>
                </a:ext>
              </a:extLst>
            </p:cNvPr>
            <p:cNvSpPr txBox="1"/>
            <p:nvPr/>
          </p:nvSpPr>
          <p:spPr>
            <a:xfrm>
              <a:off x="2947738" y="5185599"/>
              <a:ext cx="8686090" cy="764351"/>
            </a:xfrm>
            <a:prstGeom prst="rect">
              <a:avLst/>
            </a:prstGeom>
            <a:noFill/>
            <a:ln>
              <a:noFill/>
            </a:ln>
            <a:effectLst/>
          </p:spPr>
          <p:txBody>
            <a:bodyPr spcFirstLastPara="0" vert="horz" wrap="square" lIns="247650" tIns="123825" rIns="247650" bIns="123825" numCol="1" spcCol="1270" anchor="ctr" anchorCtr="0">
              <a:noAutofit/>
            </a:bodyPr>
            <a:lstStyle/>
            <a:p>
              <a:pPr marL="0" marR="0" lvl="1" indent="0" algn="l" defTabSz="800100" eaLnBrk="1" fontAlgn="auto" latinLnBrk="0" hangingPunct="1">
                <a:lnSpc>
                  <a:spcPct val="100000"/>
                </a:lnSpc>
                <a:spcBef>
                  <a:spcPct val="0"/>
                </a:spcBef>
                <a:spcAft>
                  <a:spcPct val="15000"/>
                </a:spcAft>
                <a:buClrTx/>
                <a:buSzTx/>
                <a:buFont typeface="Arial" panose="020B0604020202020204" pitchFamily="34" charset="0"/>
                <a:buChar char="•"/>
                <a:tabLst/>
                <a:defRPr/>
              </a:pPr>
              <a:r>
                <a:rPr kumimoji="0" lang="en-GB" sz="2800" b="1" i="0" u="none" strike="noStrike" kern="1200" cap="none" spc="0" normalizeH="0" baseline="0" dirty="0">
                  <a:ln>
                    <a:noFill/>
                  </a:ln>
                  <a:solidFill>
                    <a:srgbClr val="006699">
                      <a:lumMod val="50000"/>
                    </a:srgbClr>
                  </a:solidFill>
                  <a:effectLst/>
                  <a:uLnTx/>
                  <a:uFillTx/>
                  <a:latin typeface="Helvetica" panose="020B0604020202020204" pitchFamily="34" charset="0"/>
                  <a:cs typeface="Helvetica" panose="020B0604020202020204" pitchFamily="34" charset="0"/>
                </a:rPr>
                <a:t>Exchange of expertise </a:t>
              </a:r>
              <a:r>
                <a:rPr kumimoji="0" lang="en-GB" sz="2800" b="0" i="0" u="none" strike="noStrike" kern="1200" cap="none" spc="0" normalizeH="0" baseline="0" dirty="0">
                  <a:ln>
                    <a:noFill/>
                  </a:ln>
                  <a:solidFill>
                    <a:srgbClr val="006699">
                      <a:lumMod val="50000"/>
                    </a:srgbClr>
                  </a:solidFill>
                  <a:effectLst/>
                  <a:uLnTx/>
                  <a:uFillTx/>
                  <a:latin typeface="Helvetica" panose="020B0604020202020204" pitchFamily="34" charset="0"/>
                  <a:cs typeface="Helvetica" panose="020B0604020202020204" pitchFamily="34" charset="0"/>
                </a:rPr>
                <a:t>between the Members and towards main stakeholders in the region (MEDREG, Energy Community, ENTSO-E, Arab Union for Electricity, Academia)</a:t>
              </a:r>
            </a:p>
          </p:txBody>
        </p:sp>
        <p:sp>
          <p:nvSpPr>
            <p:cNvPr id="38" name="Rectángulo 37">
              <a:extLst>
                <a:ext uri="{FF2B5EF4-FFF2-40B4-BE49-F238E27FC236}">
                  <a16:creationId xmlns:a16="http://schemas.microsoft.com/office/drawing/2014/main" id="{1FB99A7E-1F1C-40B9-BB1A-B95B9A9B728A}"/>
                </a:ext>
              </a:extLst>
            </p:cNvPr>
            <p:cNvSpPr/>
            <p:nvPr/>
          </p:nvSpPr>
          <p:spPr>
            <a:xfrm>
              <a:off x="710458" y="5135608"/>
              <a:ext cx="10775285" cy="763246"/>
            </a:xfrm>
            <a:prstGeom prst="rect">
              <a:avLst/>
            </a:prstGeom>
            <a:no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endParaRPr>
            </a:p>
          </p:txBody>
        </p:sp>
      </p:grpSp>
      <p:grpSp>
        <p:nvGrpSpPr>
          <p:cNvPr id="39" name="Grupo 38">
            <a:extLst>
              <a:ext uri="{FF2B5EF4-FFF2-40B4-BE49-F238E27FC236}">
                <a16:creationId xmlns:a16="http://schemas.microsoft.com/office/drawing/2014/main" id="{8BB77DA4-8988-4541-AD9A-5CF1CFF7DE20}"/>
              </a:ext>
            </a:extLst>
          </p:cNvPr>
          <p:cNvGrpSpPr/>
          <p:nvPr/>
        </p:nvGrpSpPr>
        <p:grpSpPr>
          <a:xfrm>
            <a:off x="3153081" y="4896352"/>
            <a:ext cx="17552619" cy="1546571"/>
            <a:chOff x="736615" y="2476081"/>
            <a:chExt cx="10760052" cy="763246"/>
          </a:xfrm>
        </p:grpSpPr>
        <p:sp>
          <p:nvSpPr>
            <p:cNvPr id="40" name="Rectángulo: esquinas redondeadas 6">
              <a:extLst>
                <a:ext uri="{FF2B5EF4-FFF2-40B4-BE49-F238E27FC236}">
                  <a16:creationId xmlns:a16="http://schemas.microsoft.com/office/drawing/2014/main" id="{D6CECEDD-16A0-40E6-A5F7-DFF48FA0736C}"/>
                </a:ext>
              </a:extLst>
            </p:cNvPr>
            <p:cNvSpPr txBox="1"/>
            <p:nvPr/>
          </p:nvSpPr>
          <p:spPr>
            <a:xfrm>
              <a:off x="736616" y="2476081"/>
              <a:ext cx="2101858" cy="763246"/>
            </a:xfrm>
            <a:prstGeom prst="rect">
              <a:avLst/>
            </a:prstGeom>
            <a:solidFill>
              <a:srgbClr val="006699"/>
            </a:solidFill>
            <a:ln w="38100" cap="flat" cmpd="sng" algn="ctr">
              <a:noFill/>
              <a:prstDash val="solid"/>
            </a:ln>
            <a:effectLst>
              <a:outerShdw blurRad="40000" dist="20000" dir="5400000" rotWithShape="0">
                <a:srgbClr val="000000">
                  <a:alpha val="38000"/>
                </a:srgbClr>
              </a:outerShdw>
            </a:effectLst>
          </p:spPr>
          <p:txBody>
            <a:bodyPr spcFirstLastPara="0" vert="horz" wrap="square" lIns="91440" tIns="45720" rIns="91440" bIns="45720" numCol="1" spcCol="1270" anchor="ctr" anchorCtr="0">
              <a:noAutofit/>
            </a:bodyPr>
            <a:lstStyle/>
            <a:p>
              <a:pPr marL="0" marR="0" lvl="0" indent="0" defTabSz="1066800" eaLnBrk="1" fontAlgn="auto" latinLnBrk="0" hangingPunct="1">
                <a:lnSpc>
                  <a:spcPct val="90000"/>
                </a:lnSpc>
                <a:spcBef>
                  <a:spcPct val="0"/>
                </a:spcBef>
                <a:spcAft>
                  <a:spcPct val="35000"/>
                </a:spcAft>
                <a:buClrTx/>
                <a:buSzTx/>
                <a:buFontTx/>
                <a:buNone/>
                <a:tabLst/>
                <a:defRPr/>
              </a:pPr>
              <a:r>
                <a:rPr kumimoji="0" lang="en-GB" sz="3200" b="1"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rPr>
                <a:t>TC Regulation</a:t>
              </a:r>
              <a:endParaRPr kumimoji="0" lang="en-GB" sz="3200" b="0"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41" name="Rectángulo 40">
              <a:extLst>
                <a:ext uri="{FF2B5EF4-FFF2-40B4-BE49-F238E27FC236}">
                  <a16:creationId xmlns:a16="http://schemas.microsoft.com/office/drawing/2014/main" id="{7783D0E9-F9DC-4A43-980C-AD2F0CAD262B}"/>
                </a:ext>
              </a:extLst>
            </p:cNvPr>
            <p:cNvSpPr/>
            <p:nvPr/>
          </p:nvSpPr>
          <p:spPr>
            <a:xfrm>
              <a:off x="736615" y="2476081"/>
              <a:ext cx="10760052" cy="763246"/>
            </a:xfrm>
            <a:prstGeom prst="rect">
              <a:avLst/>
            </a:prstGeom>
            <a:no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endParaRPr>
            </a:p>
          </p:txBody>
        </p:sp>
      </p:grpSp>
      <p:grpSp>
        <p:nvGrpSpPr>
          <p:cNvPr id="42" name="Grupo 41">
            <a:extLst>
              <a:ext uri="{FF2B5EF4-FFF2-40B4-BE49-F238E27FC236}">
                <a16:creationId xmlns:a16="http://schemas.microsoft.com/office/drawing/2014/main" id="{DC1AD45F-9883-4744-9FDE-BC207D729348}"/>
              </a:ext>
            </a:extLst>
          </p:cNvPr>
          <p:cNvGrpSpPr/>
          <p:nvPr/>
        </p:nvGrpSpPr>
        <p:grpSpPr>
          <a:xfrm>
            <a:off x="3153083" y="6751734"/>
            <a:ext cx="17552632" cy="1584082"/>
            <a:chOff x="736616" y="3391727"/>
            <a:chExt cx="10760060" cy="781758"/>
          </a:xfrm>
        </p:grpSpPr>
        <p:sp>
          <p:nvSpPr>
            <p:cNvPr id="43" name="Rectángulo: esquinas redondeadas 8">
              <a:extLst>
                <a:ext uri="{FF2B5EF4-FFF2-40B4-BE49-F238E27FC236}">
                  <a16:creationId xmlns:a16="http://schemas.microsoft.com/office/drawing/2014/main" id="{BBAF6E1C-3E4C-4C36-86B4-E8911BB3894B}"/>
                </a:ext>
              </a:extLst>
            </p:cNvPr>
            <p:cNvSpPr txBox="1"/>
            <p:nvPr/>
          </p:nvSpPr>
          <p:spPr>
            <a:xfrm>
              <a:off x="736616" y="3402834"/>
              <a:ext cx="2101858" cy="763246"/>
            </a:xfrm>
            <a:prstGeom prst="rect">
              <a:avLst/>
            </a:prstGeom>
            <a:solidFill>
              <a:srgbClr val="006699"/>
            </a:solidFill>
            <a:ln w="38100" cap="flat" cmpd="sng" algn="ctr">
              <a:noFill/>
              <a:prstDash val="solid"/>
            </a:ln>
            <a:effectLst>
              <a:outerShdw blurRad="40000" dist="20000" dir="5400000" rotWithShape="0">
                <a:srgbClr val="000000">
                  <a:alpha val="38000"/>
                </a:srgbClr>
              </a:outerShdw>
            </a:effectLst>
          </p:spPr>
          <p:txBody>
            <a:bodyPr spcFirstLastPara="0" vert="horz" wrap="square" lIns="76200" tIns="38100" rIns="76200" bIns="38100" numCol="1" spcCol="1270" anchor="ctr" anchorCtr="0">
              <a:noAutofit/>
            </a:bodyPr>
            <a:lstStyle/>
            <a:p>
              <a:pPr marL="0" marR="0" lvl="0" indent="0" defTabSz="88900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rPr>
                <a:t>TC Economic Studies &amp; Scenarios</a:t>
              </a:r>
              <a:endParaRPr kumimoji="0" lang="en-GB" sz="3200" b="0" i="0" u="none" strike="noStrike" kern="1200" cap="none" spc="0" normalizeH="0" baseline="0" dirty="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44" name="Rectángulo: esquinas superiores redondeadas 8">
              <a:extLst>
                <a:ext uri="{FF2B5EF4-FFF2-40B4-BE49-F238E27FC236}">
                  <a16:creationId xmlns:a16="http://schemas.microsoft.com/office/drawing/2014/main" id="{C911CB24-7888-45DC-82DE-3A80894C4559}"/>
                </a:ext>
              </a:extLst>
            </p:cNvPr>
            <p:cNvSpPr txBox="1"/>
            <p:nvPr/>
          </p:nvSpPr>
          <p:spPr>
            <a:xfrm>
              <a:off x="2879764" y="3429000"/>
              <a:ext cx="5099465" cy="732695"/>
            </a:xfrm>
            <a:prstGeom prst="rect">
              <a:avLst/>
            </a:prstGeom>
            <a:noFill/>
            <a:ln>
              <a:noFill/>
            </a:ln>
            <a:effectLst/>
          </p:spPr>
          <p:txBody>
            <a:bodyPr spcFirstLastPara="0" vert="horz" wrap="square" lIns="247650" tIns="123825" rIns="247650" bIns="123825" numCol="1" spcCol="1270" anchor="ctr" anchorCtr="0">
              <a:noAutofit/>
            </a:bodyPr>
            <a:lstStyle>
              <a:defPPr>
                <a:defRPr lang="en-US"/>
              </a:defPPr>
              <a:lvl2pPr marL="171450" lvl="1" indent="-171450" defTabSz="800100">
                <a:spcBef>
                  <a:spcPct val="0"/>
                </a:spcBef>
                <a:spcAft>
                  <a:spcPct val="15000"/>
                </a:spcAft>
                <a:buFont typeface="Arial" panose="020B0604020202020204" pitchFamily="34" charset="0"/>
                <a:buChar char="•"/>
                <a:defRPr b="1" i="0" u="none" strike="noStrike" baseline="0">
                  <a:solidFill>
                    <a:schemeClr val="accent1">
                      <a:lumMod val="50000"/>
                    </a:schemeClr>
                  </a:solidFill>
                </a:defRPr>
              </a:lvl2pPr>
            </a:lstStyle>
            <a:p>
              <a:pPr marL="171450" marR="0" lvl="1" indent="-171450" algn="l" defTabSz="800100" eaLnBrk="1" fontAlgn="auto" latinLnBrk="0" hangingPunct="1">
                <a:lnSpc>
                  <a:spcPct val="100000"/>
                </a:lnSpc>
                <a:spcBef>
                  <a:spcPct val="0"/>
                </a:spcBef>
                <a:spcAft>
                  <a:spcPct val="15000"/>
                </a:spcAft>
                <a:buClrTx/>
                <a:buSzTx/>
                <a:buFont typeface="Arial" panose="020B0604020202020204" pitchFamily="34" charset="0"/>
                <a:buChar char="•"/>
                <a:tabLst/>
                <a:defRPr/>
              </a:pPr>
              <a:r>
                <a:rPr kumimoji="0" lang="en-GB" sz="2800" b="1" i="0" u="none" strike="noStrike" kern="1200" cap="none" spc="0" normalizeH="0" baseline="0">
                  <a:ln>
                    <a:noFill/>
                  </a:ln>
                  <a:solidFill>
                    <a:srgbClr val="006699">
                      <a:lumMod val="50000"/>
                    </a:srgbClr>
                  </a:solidFill>
                  <a:effectLst/>
                  <a:uLnTx/>
                  <a:uFillTx/>
                  <a:latin typeface="Helvetica" panose="020B0604020202020204" pitchFamily="34" charset="0"/>
                  <a:cs typeface="Helvetica" panose="020B0604020202020204" pitchFamily="34" charset="0"/>
                </a:rPr>
                <a:t>Reference long-term and very-long-term Energy Scenario reports </a:t>
              </a:r>
            </a:p>
          </p:txBody>
        </p:sp>
        <p:sp>
          <p:nvSpPr>
            <p:cNvPr id="45" name="Rectángulo 44">
              <a:extLst>
                <a:ext uri="{FF2B5EF4-FFF2-40B4-BE49-F238E27FC236}">
                  <a16:creationId xmlns:a16="http://schemas.microsoft.com/office/drawing/2014/main" id="{6AB9F94E-D577-4039-87DA-166432F61711}"/>
                </a:ext>
              </a:extLst>
            </p:cNvPr>
            <p:cNvSpPr/>
            <p:nvPr/>
          </p:nvSpPr>
          <p:spPr>
            <a:xfrm>
              <a:off x="736624" y="3391727"/>
              <a:ext cx="10760052" cy="763246"/>
            </a:xfrm>
            <a:prstGeom prst="rect">
              <a:avLst/>
            </a:prstGeom>
            <a:no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a:ln>
                  <a:noFill/>
                </a:ln>
                <a:solidFill>
                  <a:prstClr val="white"/>
                </a:solidFill>
                <a:effectLst/>
                <a:uLnTx/>
                <a:uFillTx/>
                <a:latin typeface="Helvetica" panose="020B0604020202020204" pitchFamily="34" charset="0"/>
                <a:cs typeface="Helvetica" panose="020B0604020202020204" pitchFamily="34" charset="0"/>
              </a:endParaRPr>
            </a:p>
          </p:txBody>
        </p:sp>
        <p:sp>
          <p:nvSpPr>
            <p:cNvPr id="46" name="Rectángulo: esquinas superiores redondeadas 8">
              <a:extLst>
                <a:ext uri="{FF2B5EF4-FFF2-40B4-BE49-F238E27FC236}">
                  <a16:creationId xmlns:a16="http://schemas.microsoft.com/office/drawing/2014/main" id="{554766DA-9A92-492E-B4F7-55B851F8F53A}"/>
                </a:ext>
              </a:extLst>
            </p:cNvPr>
            <p:cNvSpPr txBox="1"/>
            <p:nvPr/>
          </p:nvSpPr>
          <p:spPr>
            <a:xfrm>
              <a:off x="8229601" y="3440790"/>
              <a:ext cx="2939142" cy="732695"/>
            </a:xfrm>
            <a:prstGeom prst="rect">
              <a:avLst/>
            </a:prstGeom>
            <a:noFill/>
            <a:ln>
              <a:noFill/>
            </a:ln>
            <a:effectLst/>
          </p:spPr>
          <p:txBody>
            <a:bodyPr spcFirstLastPara="0" vert="horz" wrap="square" lIns="247650" tIns="123825" rIns="247650" bIns="123825" numCol="1" spcCol="1270" anchor="ctr" anchorCtr="0">
              <a:noAutofit/>
            </a:bodyPr>
            <a:lstStyle>
              <a:defPPr>
                <a:defRPr lang="en-US"/>
              </a:defPPr>
              <a:lvl2pPr marL="171450" lvl="1" indent="-171450" defTabSz="800100">
                <a:spcBef>
                  <a:spcPct val="0"/>
                </a:spcBef>
                <a:spcAft>
                  <a:spcPct val="15000"/>
                </a:spcAft>
                <a:buFont typeface="Arial" panose="020B0604020202020204" pitchFamily="34" charset="0"/>
                <a:buChar char="•"/>
                <a:defRPr b="1" i="0" u="none" strike="noStrike" baseline="0">
                  <a:solidFill>
                    <a:schemeClr val="accent1">
                      <a:lumMod val="50000"/>
                    </a:schemeClr>
                  </a:solidFill>
                </a:defRPr>
              </a:lvl2pPr>
            </a:lstStyle>
            <a:p>
              <a:pPr marL="0" marR="0" lvl="1" indent="0" algn="l" defTabSz="800100" eaLnBrk="1" fontAlgn="auto" latinLnBrk="0" hangingPunct="1">
                <a:lnSpc>
                  <a:spcPct val="100000"/>
                </a:lnSpc>
                <a:spcBef>
                  <a:spcPct val="0"/>
                </a:spcBef>
                <a:spcAft>
                  <a:spcPct val="15000"/>
                </a:spcAft>
                <a:buClrTx/>
                <a:buSzTx/>
                <a:buFont typeface="Arial" panose="020B0604020202020204" pitchFamily="34" charset="0"/>
                <a:buNone/>
                <a:tabLst/>
                <a:defRPr/>
              </a:pPr>
              <a:endParaRPr kumimoji="0" lang="en-GB" sz="2800" b="1" i="0" u="none" strike="noStrike" kern="1200" cap="none" spc="0" normalizeH="0" baseline="0">
                <a:ln>
                  <a:noFill/>
                </a:ln>
                <a:solidFill>
                  <a:srgbClr val="006699">
                    <a:lumMod val="50000"/>
                  </a:srgbClr>
                </a:solidFill>
                <a:effectLst/>
                <a:uLnTx/>
                <a:uFillTx/>
                <a:latin typeface="Helvetica" panose="020B0604020202020204" pitchFamily="34" charset="0"/>
                <a:cs typeface="Helvetica" panose="020B0604020202020204" pitchFamily="34" charset="0"/>
              </a:endParaRPr>
            </a:p>
          </p:txBody>
        </p:sp>
      </p:grpSp>
    </p:spTree>
    <p:extLst>
      <p:ext uri="{BB962C8B-B14F-4D97-AF65-F5344CB8AC3E}">
        <p14:creationId xmlns:p14="http://schemas.microsoft.com/office/powerpoint/2010/main" val="24354902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RE THE TITLE">
            <a:extLst>
              <a:ext uri="{FF2B5EF4-FFF2-40B4-BE49-F238E27FC236}">
                <a16:creationId xmlns:a16="http://schemas.microsoft.com/office/drawing/2014/main" id="{E57E0EDD-6996-48F7-8D03-793F96CA4B6F}"/>
              </a:ext>
            </a:extLst>
          </p:cNvPr>
          <p:cNvSpPr txBox="1"/>
          <p:nvPr/>
        </p:nvSpPr>
        <p:spPr>
          <a:xfrm>
            <a:off x="1401529" y="639977"/>
            <a:ext cx="15423431" cy="1012970"/>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lvl1pPr algn="l" defTabSz="457200">
              <a:lnSpc>
                <a:spcPct val="150000"/>
              </a:lnSpc>
              <a:defRPr sz="4500" b="1">
                <a:solidFill>
                  <a:srgbClr val="1E2A37"/>
                </a:solidFill>
                <a:latin typeface="Helvetica"/>
                <a:ea typeface="Helvetica"/>
                <a:cs typeface="Helvetica"/>
                <a:sym typeface="Helvetica"/>
              </a:defRPr>
            </a:lvl1pPr>
          </a:lstStyle>
          <a:p>
            <a:r>
              <a:rPr lang="en-GB" dirty="0">
                <a:solidFill>
                  <a:srgbClr val="252671"/>
                </a:solidFill>
              </a:rPr>
              <a:t>Our Mediterranean power systems: how to go further ?</a:t>
            </a:r>
          </a:p>
        </p:txBody>
      </p:sp>
      <p:sp>
        <p:nvSpPr>
          <p:cNvPr id="11" name="Línea">
            <a:extLst>
              <a:ext uri="{FF2B5EF4-FFF2-40B4-BE49-F238E27FC236}">
                <a16:creationId xmlns:a16="http://schemas.microsoft.com/office/drawing/2014/main" id="{85286329-83B6-45B1-97BA-AB7649F280A7}"/>
              </a:ext>
            </a:extLst>
          </p:cNvPr>
          <p:cNvSpPr/>
          <p:nvPr/>
        </p:nvSpPr>
        <p:spPr>
          <a:xfrm>
            <a:off x="1401530" y="1896007"/>
            <a:ext cx="14783350" cy="0"/>
          </a:xfrm>
          <a:prstGeom prst="line">
            <a:avLst/>
          </a:prstGeom>
          <a:ln w="25400">
            <a:solidFill>
              <a:srgbClr val="797DB0"/>
            </a:solidFill>
            <a:miter lim="400000"/>
          </a:ln>
        </p:spPr>
        <p:txBody>
          <a:bodyPr lIns="50800" tIns="50800" rIns="50800" bIns="50800" anchor="ctr"/>
          <a:lstStyle/>
          <a:p>
            <a:endParaRPr lang="en-GB" dirty="0"/>
          </a:p>
        </p:txBody>
      </p:sp>
      <p:pic>
        <p:nvPicPr>
          <p:cNvPr id="9" name="Imagen 72">
            <a:extLst>
              <a:ext uri="{FF2B5EF4-FFF2-40B4-BE49-F238E27FC236}">
                <a16:creationId xmlns:a16="http://schemas.microsoft.com/office/drawing/2014/main" id="{DBC99B40-7AAB-4455-8DA2-AA31FF20CF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44" y="3584201"/>
            <a:ext cx="9256616" cy="5660977"/>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4">
            <a:extLst>
              <a:ext uri="{FF2B5EF4-FFF2-40B4-BE49-F238E27FC236}">
                <a16:creationId xmlns:a16="http://schemas.microsoft.com/office/drawing/2014/main" id="{8082519D-73A5-4318-8346-B581B609AF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04260" y="3737896"/>
            <a:ext cx="14087401" cy="8473428"/>
          </a:xfrm>
          <a:prstGeom prst="rect">
            <a:avLst/>
          </a:prstGeom>
          <a:solidFill>
            <a:schemeClr val="tx2">
              <a:lumMod val="50000"/>
            </a:schemeClr>
          </a:solidFill>
          <a:ln w="57150">
            <a:solidFill>
              <a:schemeClr val="tx2">
                <a:lumMod val="50000"/>
              </a:schemeClr>
            </a:solidFill>
          </a:ln>
        </p:spPr>
      </p:pic>
      <p:sp>
        <p:nvSpPr>
          <p:cNvPr id="17" name="Rectángulo 16">
            <a:extLst>
              <a:ext uri="{FF2B5EF4-FFF2-40B4-BE49-F238E27FC236}">
                <a16:creationId xmlns:a16="http://schemas.microsoft.com/office/drawing/2014/main" id="{B40DDC2D-FDAD-49BD-BD84-4D7F41383A22}"/>
              </a:ext>
            </a:extLst>
          </p:cNvPr>
          <p:cNvSpPr/>
          <p:nvPr/>
        </p:nvSpPr>
        <p:spPr>
          <a:xfrm>
            <a:off x="1698172" y="2005959"/>
            <a:ext cx="20998542" cy="830997"/>
          </a:xfrm>
          <a:prstGeom prst="rect">
            <a:avLst/>
          </a:prstGeom>
        </p:spPr>
        <p:txBody>
          <a:bodyPr wrap="square">
            <a:spAutoFit/>
          </a:bodyPr>
          <a:lstStyle/>
          <a:p>
            <a:pPr algn="l">
              <a:spcBef>
                <a:spcPts val="1200"/>
              </a:spcBef>
              <a:tabLst>
                <a:tab pos="360680" algn="l"/>
                <a:tab pos="1080770" algn="l"/>
              </a:tabLst>
            </a:pPr>
            <a:r>
              <a:rPr lang="en-GB" sz="4800" b="1" dirty="0">
                <a:solidFill>
                  <a:srgbClr val="002060"/>
                </a:solidFill>
                <a:cs typeface="Arial" pitchFamily="34" charset="0"/>
              </a:rPr>
              <a:t>Med-TSO TEASIMED* Project:</a:t>
            </a:r>
            <a:endParaRPr lang="en-GB" sz="4400" b="1" dirty="0">
              <a:solidFill>
                <a:srgbClr val="002060"/>
              </a:solidFill>
              <a:cs typeface="Arial" pitchFamily="34" charset="0"/>
            </a:endParaRPr>
          </a:p>
        </p:txBody>
      </p:sp>
      <p:sp>
        <p:nvSpPr>
          <p:cNvPr id="8" name="Rectángulo 7">
            <a:extLst>
              <a:ext uri="{FF2B5EF4-FFF2-40B4-BE49-F238E27FC236}">
                <a16:creationId xmlns:a16="http://schemas.microsoft.com/office/drawing/2014/main" id="{62B8F3E5-9EF2-4251-8D0C-F75FDE45ED15}"/>
              </a:ext>
            </a:extLst>
          </p:cNvPr>
          <p:cNvSpPr/>
          <p:nvPr/>
        </p:nvSpPr>
        <p:spPr>
          <a:xfrm>
            <a:off x="444137" y="11076423"/>
            <a:ext cx="8871613" cy="1077218"/>
          </a:xfrm>
          <a:prstGeom prst="rect">
            <a:avLst/>
          </a:prstGeom>
        </p:spPr>
        <p:txBody>
          <a:bodyPr wrap="square">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*T</a:t>
            </a:r>
            <a:r>
              <a:rPr kumimoji="0" lang="en-GB" sz="32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owards</a:t>
            </a: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sz="32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an</a:t>
            </a: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E</a:t>
            </a:r>
            <a:r>
              <a:rPr kumimoji="0" lang="en-GB" sz="32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fficient,</a:t>
            </a: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a:t>
            </a:r>
            <a:r>
              <a:rPr kumimoji="0" lang="en-GB" sz="32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dequate,</a:t>
            </a: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S</a:t>
            </a:r>
            <a:r>
              <a:rPr kumimoji="0" lang="en-GB" sz="32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ustainable and</a:t>
            </a: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sz="28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I</a:t>
            </a:r>
            <a:r>
              <a:rPr kumimoji="0" lang="en-GB" sz="28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nterconnected</a:t>
            </a: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sz="3200" b="1" i="0" u="none" strike="noStrike" kern="1200" cap="none" spc="0" normalizeH="0" baseline="0" dirty="0" err="1">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MED</a:t>
            </a:r>
            <a:r>
              <a:rPr kumimoji="0" lang="en-GB" sz="3200" b="0" i="0" u="none" strike="noStrike" kern="1200" cap="none" spc="0" normalizeH="0" baseline="0" dirty="0" err="1">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iterranean</a:t>
            </a:r>
            <a:r>
              <a:rPr kumimoji="0" lang="en-GB" sz="3200" b="1"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 </a:t>
            </a:r>
            <a:r>
              <a:rPr kumimoji="0" lang="en-GB" sz="3200" b="0" i="0" u="none" strike="noStrike" kern="1200" cap="none" spc="0" normalizeH="0" baseline="0" dirty="0">
                <a:ln>
                  <a:noFill/>
                </a:ln>
                <a:solidFill>
                  <a:srgbClr val="002060"/>
                </a:solidFill>
                <a:effectLst/>
                <a:uLnTx/>
                <a:uFillTx/>
                <a:latin typeface="Helvetica" panose="020B0604020202020204" pitchFamily="34" charset="0"/>
                <a:ea typeface="Times New Roman" panose="02020603050405020304" pitchFamily="18" charset="0"/>
                <a:cs typeface="Helvetica" panose="020B0604020202020204" pitchFamily="34" charset="0"/>
              </a:rPr>
              <a:t>power system</a:t>
            </a:r>
            <a:endParaRPr kumimoji="0" lang="en-GB" sz="3200" b="0" i="0" u="none" strike="noStrike" kern="1200" cap="none" spc="0" normalizeH="0" baseline="0" dirty="0">
              <a:ln>
                <a:noFill/>
              </a:ln>
              <a:solidFill>
                <a:srgbClr val="000000"/>
              </a:solidFill>
              <a:effectLst/>
              <a:uLnTx/>
              <a:uFillTx/>
              <a:latin typeface="Helvetica" panose="020B0604020202020204" pitchFamily="34" charset="0"/>
              <a:cs typeface="Helvetica" panose="020B0604020202020204" pitchFamily="34" charset="0"/>
            </a:endParaRPr>
          </a:p>
        </p:txBody>
      </p:sp>
      <p:sp>
        <p:nvSpPr>
          <p:cNvPr id="13" name="CuadroTexto 12">
            <a:extLst>
              <a:ext uri="{FF2B5EF4-FFF2-40B4-BE49-F238E27FC236}">
                <a16:creationId xmlns:a16="http://schemas.microsoft.com/office/drawing/2014/main" id="{E6D52E1A-6D38-4E72-9579-365003010C7D}"/>
              </a:ext>
            </a:extLst>
          </p:cNvPr>
          <p:cNvSpPr txBox="1"/>
          <p:nvPr/>
        </p:nvSpPr>
        <p:spPr>
          <a:xfrm>
            <a:off x="247644" y="3049862"/>
            <a:ext cx="9068106"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4000" b="1" dirty="0">
                <a:solidFill>
                  <a:srgbClr val="002060"/>
                </a:solidFill>
                <a:cs typeface="Arial" pitchFamily="34" charset="0"/>
              </a:rPr>
              <a:t>Zonal approach:</a:t>
            </a:r>
            <a:endParaRPr lang="en-GB" sz="4000" dirty="0"/>
          </a:p>
        </p:txBody>
      </p:sp>
      <p:sp>
        <p:nvSpPr>
          <p:cNvPr id="14" name="CuadroTexto 13">
            <a:extLst>
              <a:ext uri="{FF2B5EF4-FFF2-40B4-BE49-F238E27FC236}">
                <a16:creationId xmlns:a16="http://schemas.microsoft.com/office/drawing/2014/main" id="{2377546C-1062-4BEF-B233-3F51283B479B}"/>
              </a:ext>
            </a:extLst>
          </p:cNvPr>
          <p:cNvSpPr txBox="1"/>
          <p:nvPr/>
        </p:nvSpPr>
        <p:spPr>
          <a:xfrm>
            <a:off x="9504260" y="2962598"/>
            <a:ext cx="14087401"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4000" b="1" dirty="0">
                <a:solidFill>
                  <a:srgbClr val="002060"/>
                </a:solidFill>
                <a:cs typeface="Arial" pitchFamily="34" charset="0"/>
              </a:rPr>
              <a:t>TSOs’ preferences </a:t>
            </a:r>
            <a:endParaRPr lang="en-GB" sz="4000" dirty="0"/>
          </a:p>
        </p:txBody>
      </p:sp>
    </p:spTree>
    <p:extLst>
      <p:ext uri="{BB962C8B-B14F-4D97-AF65-F5344CB8AC3E}">
        <p14:creationId xmlns:p14="http://schemas.microsoft.com/office/powerpoint/2010/main" val="4327651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4847</TotalTime>
  <Words>663</Words>
  <Application>Microsoft Office PowerPoint</Application>
  <PresentationFormat>Personalizado</PresentationFormat>
  <Paragraphs>114</Paragraphs>
  <Slides>11</Slides>
  <Notes>11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11</vt:i4>
      </vt:variant>
    </vt:vector>
  </HeadingPairs>
  <TitlesOfParts>
    <vt:vector size="18" baseType="lpstr">
      <vt:lpstr>Helvetica Neue</vt:lpstr>
      <vt:lpstr>DIN Next LT Pro</vt:lpstr>
      <vt:lpstr>Helvetica Neue Medium</vt:lpstr>
      <vt:lpstr>Helvetica</vt:lpstr>
      <vt:lpstr>Arial</vt:lpstr>
      <vt:lpstr>Calibri</vt:lpstr>
      <vt:lpstr>21_BasicWhite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“Electricity trading in/with the MENA region:  what are the missing links/requirements?”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Notari Sergio (EXT_MED-TSO)</dc:creator>
  <cp:lastModifiedBy>JMa</cp:lastModifiedBy>
  <cp:revision>66</cp:revision>
  <dcterms:modified xsi:type="dcterms:W3CDTF">2022-02-07T17:22:08Z</dcterms:modified>
</cp:coreProperties>
</file>